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3D03BF-68EC-4E18-89B7-8B5C382BE238}" v="1" dt="2023-03-21T15:20:09.620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tableStyles" Target="tableStyles.xml" Id="rId18" /><Relationship Type="http://schemas.openxmlformats.org/officeDocument/2006/relationships/customXml" Target="../customXml/item3.xml" Id="rId3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theme" Target="theme/theme1.xml" Id="rId17" /><Relationship Type="http://schemas.openxmlformats.org/officeDocument/2006/relationships/customXml" Target="../customXml/item2.xml" Id="rId2" /><Relationship Type="http://schemas.openxmlformats.org/officeDocument/2006/relationships/viewProps" Target="viewProps.xml" Id="rId16" /><Relationship Type="http://schemas.openxmlformats.org/officeDocument/2006/relationships/customXml" Target="../customXml/item1.xml" Id="rId1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presProps" Target="presProps.xml" Id="rId15" /><Relationship Type="http://schemas.openxmlformats.org/officeDocument/2006/relationships/slide" Target="slides/slide5.xml" Id="rId10" /><Relationship Type="http://schemas.microsoft.com/office/2015/10/relationships/revisionInfo" Target="revisionInfo.xml" Id="rId19" /><Relationship Type="http://schemas.openxmlformats.org/officeDocument/2006/relationships/slide" Target="slides/slide4.xml" Id="rId9" /><Relationship Type="http://schemas.openxmlformats.org/officeDocument/2006/relationships/tags" Target="tags/tag1.xml" Id="rId14" /><Relationship Type="http://schemas.openxmlformats.org/officeDocument/2006/relationships/customXml" Target="/customXML/item5.xml" Id="Rdd959312f89d4f66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9033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45639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74079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479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23992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7812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4596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3582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3319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199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2849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8BBD4-B960-4FCE-AEF1-7FFC6F5E15BF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FFC2E-97F3-4028-BA3C-45D7380E497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568" y="-3346"/>
            <a:ext cx="12180864" cy="68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8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b="0" i="0"/>
            </a:pPr>
            <a:r>
              <a:rPr lang="1106">
                <a:latin typeface="Arial" panose="020B0604020202020204" pitchFamily="34" charset="0"/>
                <a:cs typeface="Arial" panose="020B0604020202020204" pitchFamily="34" charset="0"/>
              </a:rPr>
              <a:t>Datganiad Blynyddol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b="0" i="0"/>
            </a:pPr>
            <a:r>
              <a:rPr lang="1106">
                <a:latin typeface="Arial" panose="020B0604020202020204" pitchFamily="34" charset="0"/>
                <a:cs typeface="Arial" panose="020B0604020202020204" pitchFamily="34" charset="0"/>
              </a:rPr>
              <a:t>Ar gyfer y cyfnod rhwng 1 Ebrill 2022 a 31 Mawrth 2023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367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3C41-36F8-916D-B129-C9BF64628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b="0" i="0"/>
            </a:pPr>
            <a:r>
              <a:rPr lang="1106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 ddarparwyr y mae angen iddynt gyflwyno </a:t>
            </a:r>
            <a:br>
              <a:rPr lang="cy-GB" sz="2800" b="1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1106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Datganiad Blynyddol? </a:t>
            </a:r>
            <a:br>
              <a:rPr lang="1106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F3F99-D8B7-AA18-D365-2BF046082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yw darparwr wedi'i gofrestru ag AGC ar hyn o bryd</a:t>
            </a:r>
            <a:r>
              <a:rPr lang="1106" sz="2800" u="none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a'i fod wedi'i gofrestru ar 1</a:t>
            </a: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Ebrill 2023, neu cyn hynny, bydd angen cyflwyno Datganiad Blynyddol.  </a:t>
            </a:r>
            <a:b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yw'r darparwr yn bodloni'r meini prawf uchod, bydd eich Datganiad Blynyddol yn cynnwys cwestiynau am y darparwr a'i </a:t>
            </a:r>
            <a:r>
              <a:rPr lang="1106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</a:t>
            </a: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wasanaethau </a:t>
            </a:r>
            <a:r>
              <a:rPr lang="1106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cymeradwy</a:t>
            </a: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presennol a gafodd eu cofrestru </a:t>
            </a:r>
            <a:r>
              <a:rPr lang="1106" sz="28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neu cyn</a:t>
            </a: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Ebrill 2023. </a:t>
            </a:r>
            <a:b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Mae'n rhaid i bob Datganiad Blynyddol gael ei gwblhau a'i gyflwyno i AGC drwy AGC Ar-lein.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7803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CA4BC-826C-3866-CF95-683F719D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0" i="0"/>
            </a:pP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 amserlen ar gyfer y </a:t>
            </a:r>
            <a:br>
              <a:rPr lang="cy-GB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Datganiadau Blynyddol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201A5-E46D-2B0A-E10D-3287FF9F5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Bydd y Datganiad Blynyddol yn </a:t>
            </a:r>
            <a:r>
              <a:rPr lang="1106" sz="19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</a:t>
            </a:r>
            <a:r>
              <a:rPr lang="1106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ystod oriau mân y bore ar 1 Ebrill 2023.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mwyn paratoi'r holl wybodaeth berthnasol, ni fydd AGC Ar-lein ar gael i'w ddefnyddio o 10pm ar 31 Mawrth. </a:t>
            </a:r>
            <a:br>
              <a:rPr lang="1106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Bydd y Datganiad Blynyddol yn </a:t>
            </a:r>
            <a:r>
              <a:rPr lang="1106" sz="19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</a:t>
            </a:r>
            <a:r>
              <a:rPr lang="1106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GB"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1106"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:59:59 </a:t>
            </a:r>
            <a:r>
              <a:rPr lang="1106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26 Mai 2023.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82748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2199-5FF6-EAEA-25A9-BC734EFD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b="0" i="0"/>
            </a:pPr>
            <a:r>
              <a:rPr lang="1106" sz="3000" b="1" dirty="0">
                <a:latin typeface="Arial" panose="020B0604020202020204" pitchFamily="34" charset="0"/>
                <a:cs typeface="Arial" panose="020B0604020202020204" pitchFamily="34" charset="0"/>
              </a:rPr>
              <a:t>Pwy all gael gafael ar y Datganiad Blynyddol, </a:t>
            </a:r>
            <a:br>
              <a:rPr lang="cy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1106" sz="3000" b="1" dirty="0">
                <a:latin typeface="Arial" panose="020B0604020202020204" pitchFamily="34" charset="0"/>
                <a:cs typeface="Arial" panose="020B0604020202020204" pitchFamily="34" charset="0"/>
              </a:rPr>
              <a:t>ei gwblhau a'i gyflwyno?</a:t>
            </a:r>
            <a:br>
              <a:rPr lang="1106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4799E-FB1B-7A93-BFDE-8FDB008AB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3600" indent="-453600" algn="l">
              <a:buFont typeface="Arial" panose="020B0604020202020204" pitchFamily="34" charset="0"/>
              <a:buChar char="•"/>
              <a:defRPr b="0" i="0"/>
            </a:pPr>
            <a:r>
              <a:rPr lang="1106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Gallwch gael gafael ar eich Datganiad Blynyddol drwy eich Cyfrif AGC Ar-lein personol.</a:t>
            </a:r>
          </a:p>
          <a:p>
            <a:pPr marL="453600" indent="-453600" algn="l">
              <a:buFont typeface="Arial" panose="020B0604020202020204" pitchFamily="34" charset="0"/>
              <a:buChar char="•"/>
              <a:defRPr b="0" i="0"/>
            </a:pPr>
            <a:r>
              <a:rPr lang="1106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Bydd eich </a:t>
            </a:r>
            <a:r>
              <a:rPr lang="1106" sz="20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</a:t>
            </a:r>
            <a:r>
              <a:rPr lang="1106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a'ch </a:t>
            </a:r>
            <a:r>
              <a:rPr lang="1106" sz="20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lefel mynediad</a:t>
            </a:r>
            <a:r>
              <a:rPr lang="1106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pennu pa adrannau y gallwch / na allwch eu cwblhau.</a:t>
            </a:r>
            <a:endParaRPr lang="en-GB" sz="200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6CE423E8-269B-D4C8-D6B8-60278887B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812237"/>
              </p:ext>
            </p:extLst>
          </p:nvPr>
        </p:nvGraphicFramePr>
        <p:xfrm>
          <a:off x="2010085" y="3075941"/>
          <a:ext cx="8171829" cy="3688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10681">
                  <a:extLst>
                    <a:ext uri="{9D8B030D-6E8A-4147-A177-3AD203B41FA5}">
                      <a16:colId xmlns:a16="http://schemas.microsoft.com/office/drawing/2014/main" val="16402129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954630288"/>
                    </a:ext>
                  </a:extLst>
                </a:gridCol>
                <a:gridCol w="4032956">
                  <a:extLst>
                    <a:ext uri="{9D8B030D-6E8A-4147-A177-3AD203B41FA5}">
                      <a16:colId xmlns:a16="http://schemas.microsoft.com/office/drawing/2014/main" val="336080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o Rôl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Lefel Mynediad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Mae'r canlynol yn berthnasol i'r defnyddiwr hwn ...</a:t>
                      </a:r>
                      <a:r>
                        <a:rPr lang="1106" sz="16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1106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6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GB" sz="16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Swyddog y Sefydliad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</a:t>
                      </a:r>
                      <a:br>
                        <a:rPr lang="1106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1106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Unigolyn Cyfrifol</a:t>
                      </a:r>
                    </a:p>
                    <a:p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Cyfrif Gweithredol </a:t>
                      </a:r>
                    </a:p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1600" u="sng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Mynediad llawn</a:t>
                      </a:r>
                      <a:r>
                        <a:rPr lang="1106" sz="1600" u="non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bob adran o'r Datganiad Blynyddol.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1600" u="sng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Mynediad llawn</a:t>
                      </a:r>
                      <a:r>
                        <a:rPr lang="1106" sz="1600" u="non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i'r holl drafodion ar-lein cysylltiedig.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0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GB" sz="16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GB" sz="16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Cynorthwyydd Ar-lein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defRPr b="0" i="0"/>
                      </a:pPr>
                      <a:r>
                        <a:rPr lang="1106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Dd/G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1600" u="sng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Mynediad cyfyngedig</a:t>
                      </a:r>
                      <a:r>
                        <a:rPr lang="1106" sz="160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nodi gwybodaeth yn rhai adrannau o'r Datganiad Blynyddol.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Yn methu â chwblhau ‘Datganiadau’.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Mynediad cyfyngedig i drafodion ar-lein cysylltiedig.</a:t>
                      </a:r>
                    </a:p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550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29009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FD5D-6AA0-C304-2262-2F38530F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0" i="0"/>
            </a:pP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Paratoi ar gyfer y Datganiad </a:t>
            </a:r>
            <a:br>
              <a:rPr lang="cy-GB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Blynyddol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6928D-5680-9DEC-3EB7-AABD2161F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0000" lnSpcReduction="20000"/>
          </a:bodyPr>
          <a:lstStyle/>
          <a:p>
            <a:pPr algn="l">
              <a:defRPr b="0" i="0"/>
            </a:pP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I'ch helpu i baratoi ar gyfer y Datganiad Blynyddol, byddem yn awgrymu i chi wneud y canlynol: </a:t>
            </a:r>
            <a:b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  <a:defRPr b="0" i="0"/>
            </a:pP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Edrych ar</a:t>
            </a:r>
            <a:r>
              <a:rPr lang="1106" sz="28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canllawiau</a:t>
            </a:r>
            <a:r>
              <a:rPr lang="1106" sz="28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a'r dogfennau/fideos ategol ar gyfer y Datganiad Blynyddol sydd ar gael drwy wefan AGC er mwyn i chi ddeall pa wybodaeth fydd angen i chi ei hychwanegu i'ch datganiad a sut i gyflwyno'r wybodaeth honno. </a:t>
            </a:r>
            <a:br>
              <a:rPr lang="1106" sz="28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1106" sz="28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https://www.arolygiaethgofal.cymru/cyflwyno-datganiadau-blynyddol</a:t>
            </a:r>
            <a:br>
              <a:rPr lang="1106" sz="28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  <a:defRPr b="0" i="0"/>
            </a:pP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Sicrhau bod yr holl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unigolion perthnasol</a:t>
            </a: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sy'n gysylltiedig â'ch darparwr/gwasanaeth yn gallu cael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mynediad priodol i AGC Ar-lein</a:t>
            </a: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 mwyn iddynt allu cwblhau'r ffurflen. </a:t>
            </a:r>
            <a:b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  <a:defRPr b="0" i="0"/>
            </a:pP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Sicrhau bod yr holl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wybodaeth a ddelir gan AGC am eich darparwr</a:t>
            </a: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a'i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wasanaethau</a:t>
            </a: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cysylltiedig yn </a:t>
            </a:r>
            <a:r>
              <a:rPr lang="1106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gywir</a:t>
            </a:r>
            <a: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er mwyn i chi allu cwblhau nifer o adrannau yn gyflym.</a:t>
            </a:r>
            <a:br>
              <a:rPr lang="1106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158568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C1A7-D6E6-A80D-D984-2FD78FF6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0" i="0"/>
            </a:pP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Paratoi ar gyfer y Datganiad </a:t>
            </a:r>
            <a:br>
              <a:rPr lang="cy-GB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1106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Blynyddol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6C8DD-81C2-0F3A-9996-3C4E84FAA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lstStyle/>
          <a:p>
            <a:pPr marL="0" indent="0" algn="l">
              <a:buNone/>
              <a:defRPr b="0" i="0"/>
            </a:pPr>
            <a:r>
              <a:rPr lang="1106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Mae'r wybodaeth y gallwch ei gwirio cyn cwblhau'r Datganiad Blynyddol er mwyn sicrhau ei bod yn gywir (a'i diweddaru os oes angen) yn cynnwys y canlynol:</a:t>
            </a:r>
          </a:p>
          <a:p>
            <a:pPr algn="l"/>
            <a:endParaRPr lang="en-GB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 b="0" i="0"/>
            </a:pPr>
            <a:r>
              <a:rPr lang="1106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Gwybodaeth am y darparwr, gan gynnwys: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Enw a chyfeiriad y darparwr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Endid cyfreithiol 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 sy'n gysylltiedig â'r darparwr e.e. cyfarwyddwyr, ysgrifenyddion y cwmni, ac ati 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Dewisiadau'r darparwr o ran iaith a sut i gysylltu e.e. rhif ffôn cyswllt ac ati 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Gwasanaethau cysylltiedig </a:t>
            </a:r>
          </a:p>
          <a:p>
            <a:pPr lvl="1" algn="l"/>
            <a:endParaRPr lang="en-GB"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 b="0" i="0"/>
            </a:pPr>
            <a:r>
              <a:rPr lang="1106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Gwybodaeth am y gwasanaeth(au), gan gynnwys: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Enw'r gwasanaeth 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Cyfeiriad y gwasanaeth (mathau penodol o wasanaethau yn unig)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 sy'n gysylltiedig â'r gwasanaeth e.e. Unigolion Cyfrifol a Rheolwyr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Dewisiadau'r gwasanaeth o ran iaith a sut i gysylltu e.e. rhifau ffôn cyswllt ac ati 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Amodau cofrestru e.e. uchafswm capasiti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 b="0" i="0"/>
            </a:pPr>
            <a:r>
              <a:rPr lang="1106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Datganiad o Ddiben diweddaraf </a:t>
            </a:r>
          </a:p>
          <a:p>
            <a:pPr lvl="1" algn="l"/>
            <a:endParaRPr lang="en-GB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  <a:defRPr b="0" i="0"/>
            </a:pPr>
            <a:r>
              <a:rPr lang="1106" sz="1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Pwysig: </a:t>
            </a:r>
            <a:r>
              <a:rPr lang="1106" sz="17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mwyn gweld y wybodaeth gyfredol a ddelir gan AGC, edrychwch ar yr adran ‘Manylion y Darparwr’ / ‘Manylion y Gwasanaeth’ drwy ddefnyddio eich Cyfrif AGC Ar-lein.</a:t>
            </a:r>
          </a:p>
        </p:txBody>
      </p:sp>
    </p:spTree>
    <p:extLst>
      <p:ext uri="{BB962C8B-B14F-4D97-AF65-F5344CB8AC3E}">
        <p14:creationId xmlns:p14="http://schemas.microsoft.com/office/powerpoint/2010/main" val="86781616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3C65-F52A-190B-34E4-7B0C44E28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b="0" i="0"/>
            </a:pPr>
            <a:r>
              <a:rPr lang="1106" sz="3200" b="1" ker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Pethau i'w hystyried wrth gwblhau'r </a:t>
            </a:r>
            <a:br>
              <a:rPr lang="1106" sz="3200" b="1" ker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1106" sz="3200" b="1" ker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Datganiad Blynyddol </a:t>
            </a:r>
            <a:endParaRPr lang="en-GB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F333C-A5BD-F429-F346-91EE5526D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10000"/>
          </a:bodyPr>
          <a:lstStyle/>
          <a:p>
            <a:pPr>
              <a:defRPr b="0" i="0"/>
            </a:pPr>
            <a:r>
              <a:rPr lang="1106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Mae'r Datganiad Blynyddol yn ymwneud â'r flwyddyn ariannol rhwng 1 Ebrill 2022 a 31 Mawrth 2023. Cyfeirir at hyn drwy'r datganiad fel ‘y flwyddyn ariannol ddiwethaf’.</a:t>
            </a:r>
          </a:p>
          <a:p>
            <a:endParaRPr lang="en-GB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0" i="0"/>
            </a:pPr>
            <a: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  <a:t>Ni chaiff yr holl wybodaeth a gaiff ei hychwanegu at y Datganiad Blynyddol ei chyhoeddi ar wefan AGC. Caiff y wybodaeth a gaiff ei chyhoeddi ei nodi'n glir ar y ffurflen. </a:t>
            </a:r>
            <a:b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0" i="0"/>
            </a:pPr>
            <a: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  <a:t>Wrth i chi ychwanegu gwybodaeth at y meysydd ‘testun rhydd’, cofiwch y bydd y wybodaeth yn cael ei chyhoeddi ar wefan AGC. Peidiwch ag ychwanegu gwybodaeth sy'n golygu bod modd adnabod unigolion na defnyddio iaith y gellid ei hystyried yn ymfflamychol.</a:t>
            </a:r>
            <a:br>
              <a:rPr lang="1106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0" i="0"/>
            </a:pPr>
            <a: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  <a:t>Os nad ydych yn sicr pa wybodaeth sydd ei hangen ar gyfer cwestiwn penodol, defnyddiwch yr eicon help ‘?’ i gael rhagor o wybodaeth.</a:t>
            </a:r>
            <a:r>
              <a:rPr lang="1106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1106" sz="2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0" i="0"/>
            </a:pPr>
            <a: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  <a:t>Mewn rhai achosion, mae'n bosibl y cewch eich cyfeirio at drafodion ar-lein eraill er mwyn diweddaru'r wybodaeth. Dim ond y rheini â'r lefel mynediad berthnasol fydd yn gallu cael mynediad i'r trafodion hyn.</a:t>
            </a:r>
            <a:b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0" i="0"/>
            </a:pPr>
            <a:r>
              <a:rPr lang="1106" sz="2800">
                <a:latin typeface="Arial" panose="020B0604020202020204" pitchFamily="34" charset="0"/>
                <a:cs typeface="Arial" panose="020B0604020202020204" pitchFamily="34" charset="0"/>
              </a:rPr>
              <a:t>Gall sawl person gael mynediad i'r Datganiad Blynyddol ar yr un pryd, ond ni fyddant yn gallu cael mynediad i'r un gwasanaeth. </a:t>
            </a:r>
            <a:br>
              <a:rPr lang="1106" sz="1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en-GB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7203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CF60-C05A-E905-EFF3-743F1247F1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 b="0" i="0"/>
            </a:pPr>
            <a:r>
              <a:rPr lang="1106" sz="5400" b="1" ker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Arddangosiad Datganiad Blynyddol 2023</a:t>
            </a:r>
            <a:endParaRPr lang="en-GB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27F41-7C59-0192-69AD-9F89E64666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7781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8.04.09"/>
  <p:tag name="AS_TITLE" val="Aspose.Slides for .NET 4.0 Client Profile"/>
  <p:tag name="AS_VERSION" val="18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5.xml.rels>&#65279;<?xml version="1.0" encoding="utf-8"?><Relationships xmlns="http://schemas.openxmlformats.org/package/2006/relationships"><Relationship Type="http://schemas.openxmlformats.org/officeDocument/2006/relationships/customXmlProps" Target="/customXML/itemProps5.xml" Id="Rd3c4172d526e4b2384ade4b889302c76" /></Relationships>
</file>

<file path=customXML/item5.xml><?xml version="1.0" encoding="utf-8"?>
<metadata xmlns="http://www.objective.com/ecm/document/metadata/FF3C5B18883D4E21973B57C2EEED7FD1" version="1.0.0">
  <systemFields>
    <field name="Objective-Id">
      <value order="0">A44664652</value>
    </field>
    <field name="Objective-Title">
      <value order="0">230327-Annual Return 2023 demo slides (W)</value>
    </field>
    <field name="Objective-Description">
      <value order="0"/>
    </field>
    <field name="Objective-CreationStamp">
      <value order="0">2023-03-27T09:47:11Z</value>
    </field>
    <field name="Objective-IsApproved">
      <value order="0">false</value>
    </field>
    <field name="Objective-IsPublished">
      <value order="0">true</value>
    </field>
    <field name="Objective-DatePublished">
      <value order="0">2023-03-27T09:47:25Z</value>
    </field>
    <field name="Objective-ModificationStamp">
      <value order="0">2023-03-27T09:47:27Z</value>
    </field>
    <field name="Objective-Owner">
      <value order="0">Mackintosh, Emma (COOG - CIW - Support Services)</value>
    </field>
    <field name="Objective-Path">
      <value order="0">Objective Global Folder:#Business File Plan:WG Organisational Groups:NEW - Post April 2022 - Chief Operating Officer:Chief Operating Officer (COO) - Care Inspectorate Wales (CIW):1 - Save:# Inspectorate - Care &amp; Social Services Inspectorate Wales (CSSIW):40 Communications:2022-2023:CIW - Events - 2022-2023:08. Annual Return info events March 2023</value>
    </field>
    <field name="Objective-Parent">
      <value order="0">08. Annual Return info events March 2023</value>
    </field>
    <field name="Objective-State">
      <value order="0">Published</value>
    </field>
    <field name="Objective-VersionId">
      <value order="0">vA84952931</value>
    </field>
    <field name="Objective-Version">
      <value order="0">1.0</value>
    </field>
    <field name="Objective-VersionNumber">
      <value order="0">1</value>
    </field>
    <field name="Objective-VersionComment">
      <value order="0">First version</value>
    </field>
    <field name="Objective-FileNumber">
      <value order="0">qA1526294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5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lternateThumbnailUrl xmlns="http://schemas.microsoft.com/sharepoint/v3">
      <Url xsi:nil="true"/>
      <Description xsi:nil="true"/>
    </AlternateThumbnailUrl>
    <ImageCreateDate xmlns="http://schemas.microsoft.com/sharepoint/v3" xsi:nil="true"/>
    <Description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icture" ma:contentTypeID="0x010102001C71CE38F4C7274F9C1CCA9677BEC293" ma:contentTypeVersion="13" ma:contentTypeDescription="Upload an image or a photograph." ma:contentTypeScope="" ma:versionID="4c5f0d0d0ba2d18bab79dd342add3c22">
  <xsd:schema xmlns:xsd="http://www.w3.org/2001/XMLSchema" xmlns:xs="http://www.w3.org/2001/XMLSchema" xmlns:p="http://schemas.microsoft.com/office/2006/metadata/properties" xmlns:ns1="http://schemas.microsoft.com/sharepoint/v3" xmlns:ns2="e9ae170d-3c2d-4e62-8bee-19873cb44b04" xmlns:ns3="88928670-b233-428a-acbc-bb97fbd223c6" targetNamespace="http://schemas.microsoft.com/office/2006/metadata/properties" ma:root="true" ma:fieldsID="571fdaba626283375be3a0ebfbbb9576" ns1:_="" ns2:_="" ns3:_="">
    <xsd:import namespace="http://schemas.microsoft.com/sharepoint/v3"/>
    <xsd:import namespace="e9ae170d-3c2d-4e62-8bee-19873cb44b04"/>
    <xsd:import namespace="88928670-b233-428a-acbc-bb97fbd223c6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1:ThumbnailExists" minOccurs="0"/>
                <xsd:element ref="ns1:PreviewExists" minOccurs="0"/>
                <xsd:element ref="ns1:AlternateThumbnailUr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  <xsd:element name="ImageCreateDate" ma:index="13" nillable="true" ma:displayName="Date Picture Taken" ma:format="DateTime" ma:hidden="true" ma:internalName="ImageCreateDate">
      <xsd:simpleType>
        <xsd:restriction base="dms:DateTime"/>
      </xsd:simpleType>
    </xsd:element>
    <xsd:element name="Description" ma:index="14" nillable="true" ma:displayName="Description" ma:description="Used as alternative text for the picture." ma:hidden="true" ma:internalName="Description">
      <xsd:simpleType>
        <xsd:restriction base="dms:Note">
          <xsd:maxLength value="255"/>
        </xsd:restriction>
      </xsd:simpleType>
    </xsd:element>
    <xsd:element name="ThumbnailExists" ma:index="23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Preview Exists" ma:default="FALSE" ma:hidden="true" ma:internalName="PreviewExists" ma:readOnly="true">
      <xsd:simpleType>
        <xsd:restriction base="dms:Boolean"/>
      </xsd:simpleType>
    </xsd:element>
    <xsd:element name="AlternateThumbnailUrl" ma:index="25" nillable="true" ma:displayName="Preview Image URL" ma:format="Image" ma:hidden="tru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ae170d-3c2d-4e62-8bee-19873cb44b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28670-b233-428a-acbc-bb97fbd223c6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400E56-4163-49D5-B928-1E4CC327F2ED}">
  <ds:schemaRefs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office/infopath/2007/PartnerControls"/>
    <ds:schemaRef ds:uri="e9ae170d-3c2d-4e62-8bee-19873cb44b04"/>
    <ds:schemaRef ds:uri="http://purl.org/dc/terms/"/>
    <ds:schemaRef ds:uri="http://schemas.microsoft.com/office/2006/metadata/properties"/>
    <ds:schemaRef ds:uri="http://schemas.openxmlformats.org/package/2006/metadata/core-properties"/>
    <ds:schemaRef ds:uri="88928670-b233-428a-acbc-bb97fbd223c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E3F819-73F7-4109-9A19-044648878F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4FA6CC-3682-4F20-B1DF-8321C31F1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9ae170d-3c2d-4e62-8bee-19873cb44b04"/>
    <ds:schemaRef ds:uri="88928670-b233-428a-acbc-bb97fbd223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828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Datganiad Blynyddol</vt:lpstr>
      <vt:lpstr>Pa ddarparwyr y mae angen iddynt gyflwyno  Datganiad Blynyddol?  </vt:lpstr>
      <vt:lpstr>Yr amserlen ar gyfer y  Datganiadau Blynyddol </vt:lpstr>
      <vt:lpstr>Pwy all gael gafael ar y Datganiad Blynyddol,  ei gwblhau a'i gyflwyno? </vt:lpstr>
      <vt:lpstr>Paratoi ar gyfer y Datganiad  Blynyddol</vt:lpstr>
      <vt:lpstr>Paratoi ar gyfer y Datganiad  Blynyddol</vt:lpstr>
      <vt:lpstr>Pethau i'w hystyried wrth gwblhau'r  Datganiad Blynyddol </vt:lpstr>
      <vt:lpstr>Arddangosiad Datganiad Blynyddol 2023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Maidment, Paul (OFMCO - Communications)</dc:creator>
  <cp:lastModifiedBy>Mackintosh, Emma (COOG - CIW - Support Services)</cp:lastModifiedBy>
  <cp:revision>7</cp:revision>
  <dcterms:created xsi:type="dcterms:W3CDTF">2022-03-31T08:23:54Z</dcterms:created>
  <dcterms:modified xsi:type="dcterms:W3CDTF">2023-03-27T09:47:12Z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0x010102001C71CE38F4C7274F9C1CCA9677BEC293</vt:lpwstr>
  </property>
  <property fmtid="{D5CDD505-2E9C-101B-9397-08002B2CF9AE}" pid="3" name="Objective-Caveats">
    <vt:lpwstr/>
  </property>
  <property fmtid="{D5CDD505-2E9C-101B-9397-08002B2CF9AE}" pid="4" name="Objective-Classification">
    <vt:lpwstr>Official</vt:lpwstr>
  </property>
  <property fmtid="{D5CDD505-2E9C-101B-9397-08002B2CF9AE}" pid="5" name="Objective-Comment">
    <vt:lpwstr/>
  </property>
  <property fmtid="{D5CDD505-2E9C-101B-9397-08002B2CF9AE}" pid="6" name="Objective-Connect Creator">
    <vt:lpwstr/>
  </property>
  <property fmtid="{D5CDD505-2E9C-101B-9397-08002B2CF9AE}" pid="7" name="Objective-CreationStamp">
    <vt:filetime>2023-03-27T09:47:11Z</vt:filetime>
  </property>
  <property fmtid="{D5CDD505-2E9C-101B-9397-08002B2CF9AE}" pid="8" name="Objective-Date Acquired">
    <vt:lpwstr/>
  </property>
  <property fmtid="{D5CDD505-2E9C-101B-9397-08002B2CF9AE}" pid="9" name="Objective-DatePublished">
    <vt:filetime>2023-03-27T09:47:25Z</vt:filetime>
  </property>
  <property fmtid="{D5CDD505-2E9C-101B-9397-08002B2CF9AE}" pid="10" name="Objective-Description">
    <vt:lpwstr/>
  </property>
  <property fmtid="{D5CDD505-2E9C-101B-9397-08002B2CF9AE}" pid="11" name="Objective-e-Capture - Description">
    <vt:lpwstr>CIW Branding colour update and related materials (01) (02)</vt:lpwstr>
  </property>
  <property fmtid="{D5CDD505-2E9C-101B-9397-08002B2CF9AE}" pid="12" name="Objective-e-Capture - Internal Reference">
    <vt:lpwstr>WG43242</vt:lpwstr>
  </property>
  <property fmtid="{D5CDD505-2E9C-101B-9397-08002B2CF9AE}" pid="13" name="Objective-e-Capture - Original Document Date">
    <vt:filetime>2022-03-30T23:00:00Z</vt:filetime>
  </property>
  <property fmtid="{D5CDD505-2E9C-101B-9397-08002B2CF9AE}" pid="14" name="Objective-e-Capture - Source Info">
    <vt:lpwstr>Paul Maidment (paul.maidment@gov.wales)</vt:lpwstr>
  </property>
  <property fmtid="{D5CDD505-2E9C-101B-9397-08002B2CF9AE}" pid="15" name="Objective-e-Capture - Source Type">
    <vt:lpwstr>CAMS</vt:lpwstr>
  </property>
  <property fmtid="{D5CDD505-2E9C-101B-9397-08002B2CF9AE}" pid="16" name="Objective-FileNumber">
    <vt:lpwstr>qA1526294</vt:lpwstr>
  </property>
  <property fmtid="{D5CDD505-2E9C-101B-9397-08002B2CF9AE}" pid="17" name="Objective-Id">
    <vt:lpwstr>A44664652</vt:lpwstr>
  </property>
  <property fmtid="{D5CDD505-2E9C-101B-9397-08002B2CF9AE}" pid="18" name="Objective-IsApproved">
    <vt:bool>false</vt:bool>
  </property>
  <property fmtid="{D5CDD505-2E9C-101B-9397-08002B2CF9AE}" pid="19" name="Objective-IsPublished">
    <vt:bool>true</vt:bool>
  </property>
  <property fmtid="{D5CDD505-2E9C-101B-9397-08002B2CF9AE}" pid="20" name="Objective-ModificationStamp">
    <vt:filetime>2023-03-27T09:47:27Z</vt:filetime>
  </property>
  <property fmtid="{D5CDD505-2E9C-101B-9397-08002B2CF9AE}" pid="21" name="Objective-Official Translation">
    <vt:lpwstr/>
  </property>
  <property fmtid="{D5CDD505-2E9C-101B-9397-08002B2CF9AE}" pid="22" name="Objective-Owner">
    <vt:lpwstr>Mackintosh, Emma (COOG - CIW - Support Services)</vt:lpwstr>
  </property>
  <property fmtid="{D5CDD505-2E9C-101B-9397-08002B2CF9AE}" pid="23" name="Objective-Parent">
    <vt:lpwstr>08. Annual Return info events March 2023</vt:lpwstr>
  </property>
  <property fmtid="{D5CDD505-2E9C-101B-9397-08002B2CF9AE}" pid="24" name="Objective-Path">
    <vt:lpwstr>Objective Global Folder:#Business File Plan:WG Organisational Groups:NEW - Post April 2022 - Chief Operating Officer:Chief Operating Officer (COO) - Care Inspectorate Wales (CIW):1 - Save:# Inspectorate - Care &amp; Social Services Inspectorate Wales (CSSIW):40 Communications:2022-2023:CIW - Events - 2022-2023:08. Annual Return info events March 2023</vt:lpwstr>
  </property>
  <property fmtid="{D5CDD505-2E9C-101B-9397-08002B2CF9AE}" pid="25" name="Objective-State">
    <vt:lpwstr>Published</vt:lpwstr>
  </property>
  <property fmtid="{D5CDD505-2E9C-101B-9397-08002B2CF9AE}" pid="26" name="Objective-Title">
    <vt:lpwstr>230327-Annual Return 2023 demo slides (W)</vt:lpwstr>
  </property>
  <property fmtid="{D5CDD505-2E9C-101B-9397-08002B2CF9AE}" pid="27" name="Objective-Version">
    <vt:lpwstr>1.0</vt:lpwstr>
  </property>
  <property fmtid="{D5CDD505-2E9C-101B-9397-08002B2CF9AE}" pid="28" name="Objective-VersionComment">
    <vt:lpwstr>First version</vt:lpwstr>
  </property>
  <property fmtid="{D5CDD505-2E9C-101B-9397-08002B2CF9AE}" pid="29" name="Objective-VersionId">
    <vt:lpwstr>vA84952931</vt:lpwstr>
  </property>
  <property fmtid="{D5CDD505-2E9C-101B-9397-08002B2CF9AE}" pid="30" name="Objective-VersionNumber">
    <vt:r8>1</vt:r8>
  </property>
</Properties>
</file>