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2"/>
  </p:sldMasterIdLst>
  <p:notesMasterIdLst>
    <p:notesMasterId r:id="rId22"/>
  </p:notesMasterIdLst>
  <p:sldIdLst>
    <p:sldId id="256" r:id="rId3"/>
    <p:sldId id="257" r:id="rId4"/>
    <p:sldId id="258" r:id="rId5"/>
    <p:sldId id="270" r:id="rId6"/>
    <p:sldId id="279" r:id="rId7"/>
    <p:sldId id="259" r:id="rId8"/>
    <p:sldId id="260" r:id="rId9"/>
    <p:sldId id="273" r:id="rId10"/>
    <p:sldId id="278" r:id="rId11"/>
    <p:sldId id="262" r:id="rId12"/>
    <p:sldId id="272" r:id="rId13"/>
    <p:sldId id="268" r:id="rId14"/>
    <p:sldId id="274" r:id="rId15"/>
    <p:sldId id="265" r:id="rId16"/>
    <p:sldId id="263" r:id="rId17"/>
    <p:sldId id="277" r:id="rId18"/>
    <p:sldId id="266" r:id="rId19"/>
    <p:sldId id="267" r:id="rId20"/>
    <p:sldId id="280" r:id="rId21"/>
  </p:sldIdLst>
  <p:sldSz cx="18288000" cy="10287000"/>
  <p:notesSz cx="6858000" cy="9144000"/>
  <p:embeddedFontLst>
    <p:embeddedFont>
      <p:font typeface="Open Sauce Bold" panose="020B0604020202020204" charset="0"/>
      <p:regular r:id="rId23"/>
    </p:embeddedFont>
    <p:embeddedFont>
      <p:font typeface="Open Sauce Semi-Bold"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E1E6"/>
    <a:srgbClr val="F28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552F70-3934-4B84-9804-97FDB537752D}" v="487" dt="2024-07-05T10:08:15.7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57233" autoAdjust="0"/>
  </p:normalViewPr>
  <p:slideViewPr>
    <p:cSldViewPr>
      <p:cViewPr varScale="1">
        <p:scale>
          <a:sx n="42" d="100"/>
          <a:sy n="42" d="100"/>
        </p:scale>
        <p:origin x="239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ckintosh, Emma (COOG - CIW - Support Services)" userId="db20858f-ce62-4bf0-b8a2-c4697302a0fc" providerId="ADAL" clId="{CC552F70-3934-4B84-9804-97FDB537752D}"/>
    <pc:docChg chg="modSld">
      <pc:chgData name="Mackintosh, Emma (COOG - CIW - Support Services)" userId="db20858f-ce62-4bf0-b8a2-c4697302a0fc" providerId="ADAL" clId="{CC552F70-3934-4B84-9804-97FDB537752D}" dt="2024-07-05T10:08:32.269" v="2019" actId="962"/>
      <pc:docMkLst>
        <pc:docMk/>
      </pc:docMkLst>
      <pc:sldChg chg="modSp mod">
        <pc:chgData name="Mackintosh, Emma (COOG - CIW - Support Services)" userId="db20858f-ce62-4bf0-b8a2-c4697302a0fc" providerId="ADAL" clId="{CC552F70-3934-4B84-9804-97FDB537752D}" dt="2024-07-05T09:57:49.593" v="351" actId="962"/>
        <pc:sldMkLst>
          <pc:docMk/>
          <pc:sldMk cId="0" sldId="256"/>
        </pc:sldMkLst>
        <pc:grpChg chg="mod">
          <ac:chgData name="Mackintosh, Emma (COOG - CIW - Support Services)" userId="db20858f-ce62-4bf0-b8a2-c4697302a0fc" providerId="ADAL" clId="{CC552F70-3934-4B84-9804-97FDB537752D}" dt="2024-07-05T09:57:49.593" v="351" actId="962"/>
          <ac:grpSpMkLst>
            <pc:docMk/>
            <pc:sldMk cId="0" sldId="256"/>
            <ac:grpSpMk id="9" creationId="{00000000-0000-0000-0000-000000000000}"/>
          </ac:grpSpMkLst>
        </pc:grpChg>
      </pc:sldChg>
      <pc:sldChg chg="modSp mod">
        <pc:chgData name="Mackintosh, Emma (COOG - CIW - Support Services)" userId="db20858f-ce62-4bf0-b8a2-c4697302a0fc" providerId="ADAL" clId="{CC552F70-3934-4B84-9804-97FDB537752D}" dt="2024-07-05T09:58:09.558" v="554" actId="962"/>
        <pc:sldMkLst>
          <pc:docMk/>
          <pc:sldMk cId="0" sldId="258"/>
        </pc:sldMkLst>
        <pc:spChg chg="mod">
          <ac:chgData name="Mackintosh, Emma (COOG - CIW - Support Services)" userId="db20858f-ce62-4bf0-b8a2-c4697302a0fc" providerId="ADAL" clId="{CC552F70-3934-4B84-9804-97FDB537752D}" dt="2024-07-05T09:56:48.717" v="1" actId="20577"/>
          <ac:spMkLst>
            <pc:docMk/>
            <pc:sldMk cId="0" sldId="258"/>
            <ac:spMk id="2" creationId="{00000000-0000-0000-0000-000000000000}"/>
          </ac:spMkLst>
        </pc:spChg>
        <pc:spChg chg="mod">
          <ac:chgData name="Mackintosh, Emma (COOG - CIW - Support Services)" userId="db20858f-ce62-4bf0-b8a2-c4697302a0fc" providerId="ADAL" clId="{CC552F70-3934-4B84-9804-97FDB537752D}" dt="2024-07-05T09:58:06.288" v="553" actId="962"/>
          <ac:spMkLst>
            <pc:docMk/>
            <pc:sldMk cId="0" sldId="258"/>
            <ac:spMk id="7" creationId="{00000000-0000-0000-0000-000000000000}"/>
          </ac:spMkLst>
        </pc:spChg>
        <pc:spChg chg="mod">
          <ac:chgData name="Mackintosh, Emma (COOG - CIW - Support Services)" userId="db20858f-ce62-4bf0-b8a2-c4697302a0fc" providerId="ADAL" clId="{CC552F70-3934-4B84-9804-97FDB537752D}" dt="2024-07-05T09:56:51.428" v="3" actId="20577"/>
          <ac:spMkLst>
            <pc:docMk/>
            <pc:sldMk cId="0" sldId="258"/>
            <ac:spMk id="8" creationId="{00000000-0000-0000-0000-000000000000}"/>
          </ac:spMkLst>
        </pc:spChg>
        <pc:grpChg chg="mod">
          <ac:chgData name="Mackintosh, Emma (COOG - CIW - Support Services)" userId="db20858f-ce62-4bf0-b8a2-c4697302a0fc" providerId="ADAL" clId="{CC552F70-3934-4B84-9804-97FDB537752D}" dt="2024-07-05T09:58:09.558" v="554" actId="962"/>
          <ac:grpSpMkLst>
            <pc:docMk/>
            <pc:sldMk cId="0" sldId="258"/>
            <ac:grpSpMk id="3" creationId="{00000000-0000-0000-0000-000000000000}"/>
          </ac:grpSpMkLst>
        </pc:grpChg>
      </pc:sldChg>
      <pc:sldChg chg="modSp mod">
        <pc:chgData name="Mackintosh, Emma (COOG - CIW - Support Services)" userId="db20858f-ce62-4bf0-b8a2-c4697302a0fc" providerId="ADAL" clId="{CC552F70-3934-4B84-9804-97FDB537752D}" dt="2024-07-05T09:59:08.201" v="1043" actId="962"/>
        <pc:sldMkLst>
          <pc:docMk/>
          <pc:sldMk cId="0" sldId="259"/>
        </pc:sldMkLst>
        <pc:grpChg chg="mod">
          <ac:chgData name="Mackintosh, Emma (COOG - CIW - Support Services)" userId="db20858f-ce62-4bf0-b8a2-c4697302a0fc" providerId="ADAL" clId="{CC552F70-3934-4B84-9804-97FDB537752D}" dt="2024-07-05T09:59:08.201" v="1043" actId="962"/>
          <ac:grpSpMkLst>
            <pc:docMk/>
            <pc:sldMk cId="0" sldId="259"/>
            <ac:grpSpMk id="3" creationId="{00000000-0000-0000-0000-000000000000}"/>
          </ac:grpSpMkLst>
        </pc:grpChg>
      </pc:sldChg>
      <pc:sldChg chg="modSp mod">
        <pc:chgData name="Mackintosh, Emma (COOG - CIW - Support Services)" userId="db20858f-ce62-4bf0-b8a2-c4697302a0fc" providerId="ADAL" clId="{CC552F70-3934-4B84-9804-97FDB537752D}" dt="2024-07-05T10:07:58.372" v="1972" actId="962"/>
        <pc:sldMkLst>
          <pc:docMk/>
          <pc:sldMk cId="0" sldId="263"/>
        </pc:sldMkLst>
        <pc:spChg chg="mod">
          <ac:chgData name="Mackintosh, Emma (COOG - CIW - Support Services)" userId="db20858f-ce62-4bf0-b8a2-c4697302a0fc" providerId="ADAL" clId="{CC552F70-3934-4B84-9804-97FDB537752D}" dt="2024-07-05T10:07:58.372" v="1972" actId="962"/>
          <ac:spMkLst>
            <pc:docMk/>
            <pc:sldMk cId="0" sldId="263"/>
            <ac:spMk id="2" creationId="{00000000-0000-0000-0000-000000000000}"/>
          </ac:spMkLst>
        </pc:spChg>
      </pc:sldChg>
      <pc:sldChg chg="modSp mod">
        <pc:chgData name="Mackintosh, Emma (COOG - CIW - Support Services)" userId="db20858f-ce62-4bf0-b8a2-c4697302a0fc" providerId="ADAL" clId="{CC552F70-3934-4B84-9804-97FDB537752D}" dt="2024-07-05T10:07:54.014" v="1971" actId="962"/>
        <pc:sldMkLst>
          <pc:docMk/>
          <pc:sldMk cId="0" sldId="265"/>
        </pc:sldMkLst>
        <pc:spChg chg="mod">
          <ac:chgData name="Mackintosh, Emma (COOG - CIW - Support Services)" userId="db20858f-ce62-4bf0-b8a2-c4697302a0fc" providerId="ADAL" clId="{CC552F70-3934-4B84-9804-97FDB537752D}" dt="2024-07-05T10:07:54.014" v="1971" actId="962"/>
          <ac:spMkLst>
            <pc:docMk/>
            <pc:sldMk cId="0" sldId="265"/>
            <ac:spMk id="2" creationId="{00000000-0000-0000-0000-000000000000}"/>
          </ac:spMkLst>
        </pc:spChg>
        <pc:spChg chg="mod">
          <ac:chgData name="Mackintosh, Emma (COOG - CIW - Support Services)" userId="db20858f-ce62-4bf0-b8a2-c4697302a0fc" providerId="ADAL" clId="{CC552F70-3934-4B84-9804-97FDB537752D}" dt="2024-07-05T10:00:10.313" v="1667" actId="962"/>
          <ac:spMkLst>
            <pc:docMk/>
            <pc:sldMk cId="0" sldId="265"/>
            <ac:spMk id="3" creationId="{00000000-0000-0000-0000-000000000000}"/>
          </ac:spMkLst>
        </pc:spChg>
        <pc:spChg chg="mod">
          <ac:chgData name="Mackintosh, Emma (COOG - CIW - Support Services)" userId="db20858f-ce62-4bf0-b8a2-c4697302a0fc" providerId="ADAL" clId="{CC552F70-3934-4B84-9804-97FDB537752D}" dt="2024-07-05T10:00:08.674" v="1666" actId="962"/>
          <ac:spMkLst>
            <pc:docMk/>
            <pc:sldMk cId="0" sldId="265"/>
            <ac:spMk id="4" creationId="{00000000-0000-0000-0000-000000000000}"/>
          </ac:spMkLst>
        </pc:spChg>
      </pc:sldChg>
      <pc:sldChg chg="modSp mod">
        <pc:chgData name="Mackintosh, Emma (COOG - CIW - Support Services)" userId="db20858f-ce62-4bf0-b8a2-c4697302a0fc" providerId="ADAL" clId="{CC552F70-3934-4B84-9804-97FDB537752D}" dt="2024-07-05T10:08:15.779" v="1975" actId="962"/>
        <pc:sldMkLst>
          <pc:docMk/>
          <pc:sldMk cId="0" sldId="266"/>
        </pc:sldMkLst>
        <pc:spChg chg="mod">
          <ac:chgData name="Mackintosh, Emma (COOG - CIW - Support Services)" userId="db20858f-ce62-4bf0-b8a2-c4697302a0fc" providerId="ADAL" clId="{CC552F70-3934-4B84-9804-97FDB537752D}" dt="2024-07-05T10:08:12.132" v="1973" actId="962"/>
          <ac:spMkLst>
            <pc:docMk/>
            <pc:sldMk cId="0" sldId="266"/>
            <ac:spMk id="2" creationId="{00000000-0000-0000-0000-000000000000}"/>
          </ac:spMkLst>
        </pc:spChg>
        <pc:spChg chg="mod">
          <ac:chgData name="Mackintosh, Emma (COOG - CIW - Support Services)" userId="db20858f-ce62-4bf0-b8a2-c4697302a0fc" providerId="ADAL" clId="{CC552F70-3934-4B84-9804-97FDB537752D}" dt="2024-07-05T10:08:14.322" v="1974" actId="962"/>
          <ac:spMkLst>
            <pc:docMk/>
            <pc:sldMk cId="0" sldId="266"/>
            <ac:spMk id="3" creationId="{00000000-0000-0000-0000-000000000000}"/>
          </ac:spMkLst>
        </pc:spChg>
        <pc:picChg chg="mod">
          <ac:chgData name="Mackintosh, Emma (COOG - CIW - Support Services)" userId="db20858f-ce62-4bf0-b8a2-c4697302a0fc" providerId="ADAL" clId="{CC552F70-3934-4B84-9804-97FDB537752D}" dt="2024-07-05T10:08:15.779" v="1975" actId="962"/>
          <ac:picMkLst>
            <pc:docMk/>
            <pc:sldMk cId="0" sldId="266"/>
            <ac:picMk id="12" creationId="{35F15E2A-34B0-FF7C-0518-0868AE781ED5}"/>
          </ac:picMkLst>
        </pc:picChg>
      </pc:sldChg>
      <pc:sldChg chg="modSp mod">
        <pc:chgData name="Mackintosh, Emma (COOG - CIW - Support Services)" userId="db20858f-ce62-4bf0-b8a2-c4697302a0fc" providerId="ADAL" clId="{CC552F70-3934-4B84-9804-97FDB537752D}" dt="2024-07-05T10:08:25.782" v="1977" actId="962"/>
        <pc:sldMkLst>
          <pc:docMk/>
          <pc:sldMk cId="2663384161" sldId="267"/>
        </pc:sldMkLst>
        <pc:picChg chg="mod">
          <ac:chgData name="Mackintosh, Emma (COOG - CIW - Support Services)" userId="db20858f-ce62-4bf0-b8a2-c4697302a0fc" providerId="ADAL" clId="{CC552F70-3934-4B84-9804-97FDB537752D}" dt="2024-07-05T10:08:25.782" v="1977" actId="962"/>
          <ac:picMkLst>
            <pc:docMk/>
            <pc:sldMk cId="2663384161" sldId="267"/>
            <ac:picMk id="6" creationId="{CDD0924E-AA33-B0C1-9662-077CBC0BBC8A}"/>
          </ac:picMkLst>
        </pc:picChg>
      </pc:sldChg>
      <pc:sldChg chg="modSp mod">
        <pc:chgData name="Mackintosh, Emma (COOG - CIW - Support Services)" userId="db20858f-ce62-4bf0-b8a2-c4697302a0fc" providerId="ADAL" clId="{CC552F70-3934-4B84-9804-97FDB537752D}" dt="2024-07-05T09:59:34.572" v="1353" actId="962"/>
        <pc:sldMkLst>
          <pc:docMk/>
          <pc:sldMk cId="965019664" sldId="268"/>
        </pc:sldMkLst>
        <pc:picChg chg="mod">
          <ac:chgData name="Mackintosh, Emma (COOG - CIW - Support Services)" userId="db20858f-ce62-4bf0-b8a2-c4697302a0fc" providerId="ADAL" clId="{CC552F70-3934-4B84-9804-97FDB537752D}" dt="2024-07-05T09:59:34.572" v="1353" actId="962"/>
          <ac:picMkLst>
            <pc:docMk/>
            <pc:sldMk cId="965019664" sldId="268"/>
            <ac:picMk id="4" creationId="{A6ACA714-C0A4-1E5F-9552-3682C924CD46}"/>
          </ac:picMkLst>
        </pc:picChg>
      </pc:sldChg>
      <pc:sldChg chg="modSp">
        <pc:chgData name="Mackintosh, Emma (COOG - CIW - Support Services)" userId="db20858f-ce62-4bf0-b8a2-c4697302a0fc" providerId="ADAL" clId="{CC552F70-3934-4B84-9804-97FDB537752D}" dt="2024-07-05T09:58:48.218" v="1040" actId="962"/>
        <pc:sldMkLst>
          <pc:docMk/>
          <pc:sldMk cId="1768833524" sldId="270"/>
        </pc:sldMkLst>
        <pc:graphicFrameChg chg="mod">
          <ac:chgData name="Mackintosh, Emma (COOG - CIW - Support Services)" userId="db20858f-ce62-4bf0-b8a2-c4697302a0fc" providerId="ADAL" clId="{CC552F70-3934-4B84-9804-97FDB537752D}" dt="2024-07-05T09:58:48.218" v="1040" actId="962"/>
          <ac:graphicFrameMkLst>
            <pc:docMk/>
            <pc:sldMk cId="1768833524" sldId="270"/>
            <ac:graphicFrameMk id="2" creationId="{86780CBF-6F75-8D13-18D1-20C1968B5DA9}"/>
          </ac:graphicFrameMkLst>
        </pc:graphicFrameChg>
      </pc:sldChg>
      <pc:sldChg chg="modSp mod">
        <pc:chgData name="Mackintosh, Emma (COOG - CIW - Support Services)" userId="db20858f-ce62-4bf0-b8a2-c4697302a0fc" providerId="ADAL" clId="{CC552F70-3934-4B84-9804-97FDB537752D}" dt="2024-07-05T09:57:28.196" v="235" actId="962"/>
        <pc:sldMkLst>
          <pc:docMk/>
          <pc:sldMk cId="1808892415" sldId="273"/>
        </pc:sldMkLst>
        <pc:picChg chg="mod">
          <ac:chgData name="Mackintosh, Emma (COOG - CIW - Support Services)" userId="db20858f-ce62-4bf0-b8a2-c4697302a0fc" providerId="ADAL" clId="{CC552F70-3934-4B84-9804-97FDB537752D}" dt="2024-07-05T09:57:28.196" v="235" actId="962"/>
          <ac:picMkLst>
            <pc:docMk/>
            <pc:sldMk cId="1808892415" sldId="273"/>
            <ac:picMk id="3" creationId="{69A2AD14-16A4-00F9-620A-2CB43E0B0ACE}"/>
          </ac:picMkLst>
        </pc:picChg>
      </pc:sldChg>
      <pc:sldChg chg="modSp mod">
        <pc:chgData name="Mackintosh, Emma (COOG - CIW - Support Services)" userId="db20858f-ce62-4bf0-b8a2-c4697302a0fc" providerId="ADAL" clId="{CC552F70-3934-4B84-9804-97FDB537752D}" dt="2024-07-05T10:00:02.387" v="1665" actId="962"/>
        <pc:sldMkLst>
          <pc:docMk/>
          <pc:sldMk cId="4091860782" sldId="274"/>
        </pc:sldMkLst>
        <pc:picChg chg="mod">
          <ac:chgData name="Mackintosh, Emma (COOG - CIW - Support Services)" userId="db20858f-ce62-4bf0-b8a2-c4697302a0fc" providerId="ADAL" clId="{CC552F70-3934-4B84-9804-97FDB537752D}" dt="2024-07-05T10:00:02.387" v="1665" actId="962"/>
          <ac:picMkLst>
            <pc:docMk/>
            <pc:sldMk cId="4091860782" sldId="274"/>
            <ac:picMk id="4" creationId="{968E851B-0155-DDC5-4AFE-194504FA180A}"/>
          </ac:picMkLst>
        </pc:picChg>
      </pc:sldChg>
      <pc:sldChg chg="modSp mod">
        <pc:chgData name="Mackintosh, Emma (COOG - CIW - Support Services)" userId="db20858f-ce62-4bf0-b8a2-c4697302a0fc" providerId="ADAL" clId="{CC552F70-3934-4B84-9804-97FDB537752D}" dt="2024-07-05T09:59:02.458" v="1042" actId="962"/>
        <pc:sldMkLst>
          <pc:docMk/>
          <pc:sldMk cId="288498870" sldId="279"/>
        </pc:sldMkLst>
        <pc:spChg chg="mod">
          <ac:chgData name="Mackintosh, Emma (COOG - CIW - Support Services)" userId="db20858f-ce62-4bf0-b8a2-c4697302a0fc" providerId="ADAL" clId="{CC552F70-3934-4B84-9804-97FDB537752D}" dt="2024-07-05T09:59:02.458" v="1042" actId="962"/>
          <ac:spMkLst>
            <pc:docMk/>
            <pc:sldMk cId="288498870" sldId="279"/>
            <ac:spMk id="12" creationId="{FBC19A97-7B6C-6C76-96F3-7E510015BA9B}"/>
          </ac:spMkLst>
        </pc:spChg>
      </pc:sldChg>
      <pc:sldChg chg="modSp mod">
        <pc:chgData name="Mackintosh, Emma (COOG - CIW - Support Services)" userId="db20858f-ce62-4bf0-b8a2-c4697302a0fc" providerId="ADAL" clId="{CC552F70-3934-4B84-9804-97FDB537752D}" dt="2024-07-05T10:08:32.269" v="2019" actId="962"/>
        <pc:sldMkLst>
          <pc:docMk/>
          <pc:sldMk cId="453769910" sldId="280"/>
        </pc:sldMkLst>
        <pc:picChg chg="mod">
          <ac:chgData name="Mackintosh, Emma (COOG - CIW - Support Services)" userId="db20858f-ce62-4bf0-b8a2-c4697302a0fc" providerId="ADAL" clId="{CC552F70-3934-4B84-9804-97FDB537752D}" dt="2024-07-05T10:08:32.269" v="2019" actId="962"/>
          <ac:picMkLst>
            <pc:docMk/>
            <pc:sldMk cId="453769910" sldId="280"/>
            <ac:picMk id="3" creationId="{3B41C59E-8E4D-B6AE-C126-35A031CD0835}"/>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D:\Users\HennesseyA001\AppData\Local\Microsoft\Windows\INetCache\Content.Outlook\OXL300RK\07%20-%20ciw%20-%202024-06-14%20-services%20with%20ratings%20-%20Annette%20Hennesey%20-%20to%20sen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'Table to send'!$B$5</c:f>
              <c:strCache>
                <c:ptCount val="1"/>
                <c:pt idx="0">
                  <c:v>Excellent</c:v>
                </c:pt>
              </c:strCache>
            </c:strRef>
          </c:tx>
          <c:spPr>
            <a:solidFill>
              <a:srgbClr val="CC0099"/>
            </a:solidFill>
            <a:ln>
              <a:noFill/>
            </a:ln>
            <a:effectLst/>
          </c:spPr>
          <c:invertIfNegative val="0"/>
          <c:cat>
            <c:strRef>
              <c:f>'Table to send'!$A$6:$A$9</c:f>
              <c:strCache>
                <c:ptCount val="4"/>
                <c:pt idx="0">
                  <c:v>Well-being</c:v>
                </c:pt>
                <c:pt idx="1">
                  <c:v>Care and Support</c:v>
                </c:pt>
                <c:pt idx="2">
                  <c:v>Environment</c:v>
                </c:pt>
                <c:pt idx="3">
                  <c:v>Leadership and Management</c:v>
                </c:pt>
              </c:strCache>
            </c:strRef>
          </c:cat>
          <c:val>
            <c:numRef>
              <c:f>'Table to send'!$B$6:$B$9</c:f>
              <c:numCache>
                <c:formatCode>General</c:formatCode>
                <c:ptCount val="4"/>
                <c:pt idx="0">
                  <c:v>154</c:v>
                </c:pt>
                <c:pt idx="1">
                  <c:v>154</c:v>
                </c:pt>
                <c:pt idx="2">
                  <c:v>49</c:v>
                </c:pt>
                <c:pt idx="3">
                  <c:v>143</c:v>
                </c:pt>
              </c:numCache>
            </c:numRef>
          </c:val>
          <c:extLst>
            <c:ext xmlns:c16="http://schemas.microsoft.com/office/drawing/2014/chart" uri="{C3380CC4-5D6E-409C-BE32-E72D297353CC}">
              <c16:uniqueId val="{00000000-49BA-44E6-AF7C-1B7109891AEA}"/>
            </c:ext>
          </c:extLst>
        </c:ser>
        <c:ser>
          <c:idx val="1"/>
          <c:order val="1"/>
          <c:tx>
            <c:strRef>
              <c:f>'Table to send'!$C$5</c:f>
              <c:strCache>
                <c:ptCount val="1"/>
                <c:pt idx="0">
                  <c:v>Good</c:v>
                </c:pt>
              </c:strCache>
            </c:strRef>
          </c:tx>
          <c:spPr>
            <a:solidFill>
              <a:srgbClr val="92D050"/>
            </a:solidFill>
            <a:ln>
              <a:noFill/>
            </a:ln>
            <a:effectLst/>
          </c:spPr>
          <c:invertIfNegative val="0"/>
          <c:cat>
            <c:strRef>
              <c:f>'Table to send'!$A$6:$A$9</c:f>
              <c:strCache>
                <c:ptCount val="4"/>
                <c:pt idx="0">
                  <c:v>Well-being</c:v>
                </c:pt>
                <c:pt idx="1">
                  <c:v>Care and Support</c:v>
                </c:pt>
                <c:pt idx="2">
                  <c:v>Environment</c:v>
                </c:pt>
                <c:pt idx="3">
                  <c:v>Leadership and Management</c:v>
                </c:pt>
              </c:strCache>
            </c:strRef>
          </c:cat>
          <c:val>
            <c:numRef>
              <c:f>'Table to send'!$C$6:$C$9</c:f>
              <c:numCache>
                <c:formatCode>General</c:formatCode>
                <c:ptCount val="4"/>
                <c:pt idx="0">
                  <c:v>677</c:v>
                </c:pt>
                <c:pt idx="1">
                  <c:v>772</c:v>
                </c:pt>
                <c:pt idx="2">
                  <c:v>728</c:v>
                </c:pt>
                <c:pt idx="3">
                  <c:v>789</c:v>
                </c:pt>
              </c:numCache>
            </c:numRef>
          </c:val>
          <c:extLst>
            <c:ext xmlns:c16="http://schemas.microsoft.com/office/drawing/2014/chart" uri="{C3380CC4-5D6E-409C-BE32-E72D297353CC}">
              <c16:uniqueId val="{00000001-49BA-44E6-AF7C-1B7109891AEA}"/>
            </c:ext>
          </c:extLst>
        </c:ser>
        <c:ser>
          <c:idx val="2"/>
          <c:order val="2"/>
          <c:tx>
            <c:strRef>
              <c:f>'Table to send'!$D$5</c:f>
              <c:strCache>
                <c:ptCount val="1"/>
                <c:pt idx="0">
                  <c:v>Needs Improvement</c:v>
                </c:pt>
              </c:strCache>
            </c:strRef>
          </c:tx>
          <c:spPr>
            <a:solidFill>
              <a:srgbClr val="FF9933"/>
            </a:solidFill>
            <a:ln>
              <a:noFill/>
            </a:ln>
            <a:effectLst/>
          </c:spPr>
          <c:invertIfNegative val="0"/>
          <c:cat>
            <c:strRef>
              <c:f>'Table to send'!$A$6:$A$9</c:f>
              <c:strCache>
                <c:ptCount val="4"/>
                <c:pt idx="0">
                  <c:v>Well-being</c:v>
                </c:pt>
                <c:pt idx="1">
                  <c:v>Care and Support</c:v>
                </c:pt>
                <c:pt idx="2">
                  <c:v>Environment</c:v>
                </c:pt>
                <c:pt idx="3">
                  <c:v>Leadership and Management</c:v>
                </c:pt>
              </c:strCache>
            </c:strRef>
          </c:cat>
          <c:val>
            <c:numRef>
              <c:f>'Table to send'!$D$6:$D$9</c:f>
              <c:numCache>
                <c:formatCode>General</c:formatCode>
                <c:ptCount val="4"/>
                <c:pt idx="0">
                  <c:v>296</c:v>
                </c:pt>
                <c:pt idx="1">
                  <c:v>195</c:v>
                </c:pt>
                <c:pt idx="2">
                  <c:v>66</c:v>
                </c:pt>
                <c:pt idx="3">
                  <c:v>209</c:v>
                </c:pt>
              </c:numCache>
            </c:numRef>
          </c:val>
          <c:extLst>
            <c:ext xmlns:c16="http://schemas.microsoft.com/office/drawing/2014/chart" uri="{C3380CC4-5D6E-409C-BE32-E72D297353CC}">
              <c16:uniqueId val="{00000002-49BA-44E6-AF7C-1B7109891AEA}"/>
            </c:ext>
          </c:extLst>
        </c:ser>
        <c:ser>
          <c:idx val="3"/>
          <c:order val="3"/>
          <c:tx>
            <c:strRef>
              <c:f>'Table to send'!$E$5</c:f>
              <c:strCache>
                <c:ptCount val="1"/>
                <c:pt idx="0">
                  <c:v>Poor</c:v>
                </c:pt>
              </c:strCache>
            </c:strRef>
          </c:tx>
          <c:spPr>
            <a:solidFill>
              <a:srgbClr val="FF0000"/>
            </a:solidFill>
            <a:ln>
              <a:noFill/>
            </a:ln>
            <a:effectLst/>
          </c:spPr>
          <c:invertIfNegative val="0"/>
          <c:cat>
            <c:strRef>
              <c:f>'Table to send'!$A$6:$A$9</c:f>
              <c:strCache>
                <c:ptCount val="4"/>
                <c:pt idx="0">
                  <c:v>Well-being</c:v>
                </c:pt>
                <c:pt idx="1">
                  <c:v>Care and Support</c:v>
                </c:pt>
                <c:pt idx="2">
                  <c:v>Environment</c:v>
                </c:pt>
                <c:pt idx="3">
                  <c:v>Leadership and Management</c:v>
                </c:pt>
              </c:strCache>
            </c:strRef>
          </c:cat>
          <c:val>
            <c:numRef>
              <c:f>'Table to send'!$E$6:$E$9</c:f>
              <c:numCache>
                <c:formatCode>General</c:formatCode>
                <c:ptCount val="4"/>
                <c:pt idx="0">
                  <c:v>62</c:v>
                </c:pt>
                <c:pt idx="1">
                  <c:v>43</c:v>
                </c:pt>
                <c:pt idx="2">
                  <c:v>21</c:v>
                </c:pt>
                <c:pt idx="3">
                  <c:v>46</c:v>
                </c:pt>
              </c:numCache>
            </c:numRef>
          </c:val>
          <c:extLst>
            <c:ext xmlns:c16="http://schemas.microsoft.com/office/drawing/2014/chart" uri="{C3380CC4-5D6E-409C-BE32-E72D297353CC}">
              <c16:uniqueId val="{00000003-49BA-44E6-AF7C-1B7109891AEA}"/>
            </c:ext>
          </c:extLst>
        </c:ser>
        <c:dLbls>
          <c:showLegendKey val="0"/>
          <c:showVal val="0"/>
          <c:showCatName val="0"/>
          <c:showSerName val="0"/>
          <c:showPercent val="0"/>
          <c:showBubbleSize val="0"/>
        </c:dLbls>
        <c:gapWidth val="150"/>
        <c:overlap val="100"/>
        <c:axId val="1078136911"/>
        <c:axId val="1078159471"/>
      </c:barChart>
      <c:catAx>
        <c:axId val="10781369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1" i="0" u="none" strike="noStrike" kern="1200" baseline="0">
                <a:solidFill>
                  <a:schemeClr val="bg1"/>
                </a:solidFill>
                <a:latin typeface="Arial Nova" panose="020B0504020202020204" pitchFamily="34" charset="0"/>
                <a:ea typeface="+mn-ea"/>
                <a:cs typeface="+mn-cs"/>
              </a:defRPr>
            </a:pPr>
            <a:endParaRPr lang="en-US"/>
          </a:p>
        </c:txPr>
        <c:crossAx val="1078159471"/>
        <c:crosses val="autoZero"/>
        <c:auto val="1"/>
        <c:lblAlgn val="ctr"/>
        <c:lblOffset val="100"/>
        <c:noMultiLvlLbl val="0"/>
      </c:catAx>
      <c:valAx>
        <c:axId val="107815947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781369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36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522413-063F-442D-A946-FCC87C5484AA}"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GB"/>
        </a:p>
      </dgm:t>
    </dgm:pt>
    <dgm:pt modelId="{BE36342C-D97A-4FA8-BFCE-30921AF81B87}">
      <dgm:prSet phldrT="[Text]" custT="1"/>
      <dgm:spPr>
        <a:solidFill>
          <a:srgbClr val="F28B00"/>
        </a:solidFill>
      </dgm:spPr>
      <dgm:t>
        <a:bodyPr/>
        <a:lstStyle/>
        <a:p>
          <a:r>
            <a:rPr lang="1106" sz="1800" dirty="0">
              <a:latin typeface="Open Sauce Bold"/>
            </a:rPr>
            <a:t>Ein cynllun ymgysylltu</a:t>
          </a:r>
          <a:endParaRPr lang="en-GB" sz="1800" dirty="0">
            <a:latin typeface="Open Sauce Bold"/>
          </a:endParaRPr>
        </a:p>
        <a:p>
          <a:r>
            <a:rPr lang="en-GB" sz="1800" dirty="0">
              <a:latin typeface="Open Sauce Bold" panose="020B0604020202020204" charset="0"/>
            </a:rPr>
            <a:t>Our engagement plan</a:t>
          </a:r>
        </a:p>
      </dgm:t>
    </dgm:pt>
    <dgm:pt modelId="{75F7B4DA-1DD0-496B-B18B-EDFCFDD7AF1C}" type="parTrans" cxnId="{06C61220-CB12-4A1B-AA8C-5AD41D9FAEB0}">
      <dgm:prSet/>
      <dgm:spPr/>
      <dgm:t>
        <a:bodyPr/>
        <a:lstStyle/>
        <a:p>
          <a:endParaRPr lang="en-GB"/>
        </a:p>
      </dgm:t>
    </dgm:pt>
    <dgm:pt modelId="{18B427F4-D96E-423A-810B-7D2A4882D982}" type="sibTrans" cxnId="{06C61220-CB12-4A1B-AA8C-5AD41D9FAEB0}">
      <dgm:prSet/>
      <dgm:spPr/>
      <dgm:t>
        <a:bodyPr/>
        <a:lstStyle/>
        <a:p>
          <a:endParaRPr lang="en-GB"/>
        </a:p>
      </dgm:t>
    </dgm:pt>
    <dgm:pt modelId="{9BE94D15-7BDF-497F-8E81-C6483B787B4C}">
      <dgm:prSet phldrT="[Text]"/>
      <dgm:spPr>
        <a:solidFill>
          <a:schemeClr val="tx2">
            <a:lumMod val="60000"/>
            <a:lumOff val="40000"/>
          </a:schemeClr>
        </a:solidFill>
      </dgm:spPr>
      <dgm:t>
        <a:bodyPr/>
        <a:lstStyle/>
        <a:p>
          <a:r>
            <a:rPr lang="1106" dirty="0">
              <a:solidFill>
                <a:srgbClr val="5CE1E6"/>
              </a:solidFill>
              <a:latin typeface="Open Sauce Bold"/>
            </a:rPr>
            <a:t>Grŵp gorchwyl</a:t>
          </a:r>
          <a:endParaRPr lang="en-GB" dirty="0">
            <a:solidFill>
              <a:srgbClr val="5CE1E6"/>
            </a:solidFill>
            <a:latin typeface="Open Sauce Bold"/>
          </a:endParaRPr>
        </a:p>
        <a:p>
          <a:r>
            <a:rPr lang="en-GB" dirty="0">
              <a:latin typeface="Open Sauce Bold" panose="020B0604020202020204" charset="0"/>
            </a:rPr>
            <a:t>Task group</a:t>
          </a:r>
        </a:p>
      </dgm:t>
    </dgm:pt>
    <dgm:pt modelId="{DFB6F2EF-2889-48EE-83C4-C78ADAD798E8}" type="parTrans" cxnId="{9D8798C9-191D-45D8-BC38-8FAD2F5DA45F}">
      <dgm:prSet/>
      <dgm:spPr/>
      <dgm:t>
        <a:bodyPr/>
        <a:lstStyle/>
        <a:p>
          <a:endParaRPr lang="en-GB"/>
        </a:p>
      </dgm:t>
    </dgm:pt>
    <dgm:pt modelId="{3CD83A1D-F7B6-41DF-B1BA-03E90B762500}" type="sibTrans" cxnId="{9D8798C9-191D-45D8-BC38-8FAD2F5DA45F}">
      <dgm:prSet/>
      <dgm:spPr/>
      <dgm:t>
        <a:bodyPr/>
        <a:lstStyle/>
        <a:p>
          <a:endParaRPr lang="en-GB"/>
        </a:p>
      </dgm:t>
    </dgm:pt>
    <dgm:pt modelId="{7F860A3D-D760-4E50-AEA0-3431D1E04603}">
      <dgm:prSet phldrT="[Text]"/>
      <dgm:spPr>
        <a:solidFill>
          <a:schemeClr val="tx2">
            <a:lumMod val="60000"/>
            <a:lumOff val="40000"/>
          </a:schemeClr>
        </a:solidFill>
      </dgm:spPr>
      <dgm:t>
        <a:bodyPr/>
        <a:lstStyle/>
        <a:p>
          <a:r>
            <a:rPr lang="1106" dirty="0">
              <a:solidFill>
                <a:srgbClr val="5CE1E6"/>
              </a:solidFill>
              <a:latin typeface="Open Sauce Bold"/>
            </a:rPr>
            <a:t>Digwyddiadau i Ddarparwyr</a:t>
          </a:r>
          <a:endParaRPr lang="en-GB" dirty="0">
            <a:solidFill>
              <a:srgbClr val="5CE1E6"/>
            </a:solidFill>
            <a:latin typeface="Open Sauce Bold"/>
          </a:endParaRPr>
        </a:p>
        <a:p>
          <a:r>
            <a:rPr lang="en-GB" dirty="0">
              <a:latin typeface="Open Sauce Bold" panose="020B0604020202020204" charset="0"/>
            </a:rPr>
            <a:t>Provider events</a:t>
          </a:r>
        </a:p>
      </dgm:t>
    </dgm:pt>
    <dgm:pt modelId="{94D6FD07-A7AC-425B-9C7A-421430F43B9A}" type="parTrans" cxnId="{DAF8543F-D4A9-441B-B04B-0FE07F6DE4B1}">
      <dgm:prSet/>
      <dgm:spPr/>
      <dgm:t>
        <a:bodyPr/>
        <a:lstStyle/>
        <a:p>
          <a:endParaRPr lang="en-GB"/>
        </a:p>
      </dgm:t>
    </dgm:pt>
    <dgm:pt modelId="{FD26BFCB-4B9C-447C-BAE7-4AA4A4F08B22}" type="sibTrans" cxnId="{DAF8543F-D4A9-441B-B04B-0FE07F6DE4B1}">
      <dgm:prSet/>
      <dgm:spPr/>
      <dgm:t>
        <a:bodyPr/>
        <a:lstStyle/>
        <a:p>
          <a:endParaRPr lang="en-GB"/>
        </a:p>
      </dgm:t>
    </dgm:pt>
    <dgm:pt modelId="{C792FE9B-B5C2-437B-BBF0-C4D62839A244}">
      <dgm:prSet phldrT="[Text]"/>
      <dgm:spPr>
        <a:solidFill>
          <a:schemeClr val="tx2">
            <a:lumMod val="60000"/>
            <a:lumOff val="40000"/>
          </a:schemeClr>
        </a:solidFill>
      </dgm:spPr>
      <dgm:t>
        <a:bodyPr/>
        <a:lstStyle/>
        <a:p>
          <a:r>
            <a:rPr lang="1106" dirty="0">
              <a:solidFill>
                <a:srgbClr val="5CE1E6"/>
              </a:solidFill>
              <a:latin typeface="Open Sauce Bold"/>
            </a:rPr>
            <a:t>Bwletin misol i ddarparwyr</a:t>
          </a:r>
          <a:endParaRPr lang="en-GB" dirty="0">
            <a:solidFill>
              <a:srgbClr val="5CE1E6"/>
            </a:solidFill>
            <a:latin typeface="Open Sauce Bold"/>
          </a:endParaRPr>
        </a:p>
        <a:p>
          <a:r>
            <a:rPr lang="en-GB" dirty="0">
              <a:latin typeface="Open Sauce Bold" panose="020B0604020202020204" charset="0"/>
            </a:rPr>
            <a:t>Monthly provider bulletin</a:t>
          </a:r>
        </a:p>
      </dgm:t>
    </dgm:pt>
    <dgm:pt modelId="{77061898-1C90-4519-B15B-A67A2282C2DE}" type="parTrans" cxnId="{6A8B4349-2829-4873-A487-2F1C78CF1764}">
      <dgm:prSet/>
      <dgm:spPr/>
      <dgm:t>
        <a:bodyPr/>
        <a:lstStyle/>
        <a:p>
          <a:endParaRPr lang="en-GB"/>
        </a:p>
      </dgm:t>
    </dgm:pt>
    <dgm:pt modelId="{9222CA20-18C2-498F-AB8E-F94146AAB71F}" type="sibTrans" cxnId="{6A8B4349-2829-4873-A487-2F1C78CF1764}">
      <dgm:prSet/>
      <dgm:spPr/>
      <dgm:t>
        <a:bodyPr/>
        <a:lstStyle/>
        <a:p>
          <a:endParaRPr lang="en-GB"/>
        </a:p>
      </dgm:t>
    </dgm:pt>
    <dgm:pt modelId="{A1403407-595B-4D6B-9BCB-D44055E5D223}">
      <dgm:prSet phldrT="[Text]"/>
      <dgm:spPr/>
      <dgm:t>
        <a:bodyPr/>
        <a:lstStyle/>
        <a:p>
          <a:r>
            <a:rPr lang="1106" dirty="0">
              <a:solidFill>
                <a:srgbClr val="5CE1E6"/>
              </a:solidFill>
              <a:latin typeface="Open Sauce Bold"/>
            </a:rPr>
            <a:t>Rhwydweithiau polisi Llywodraeth Cymru</a:t>
          </a:r>
          <a:r>
            <a:rPr lang="en-GB" dirty="0">
              <a:solidFill>
                <a:srgbClr val="5CE1E6"/>
              </a:solidFill>
              <a:latin typeface="Open Sauce Bold"/>
            </a:rPr>
            <a:t> </a:t>
          </a:r>
        </a:p>
        <a:p>
          <a:r>
            <a:rPr lang="en-GB" dirty="0">
              <a:latin typeface="Open Sauce Bold" panose="020B0604020202020204" charset="0"/>
            </a:rPr>
            <a:t>WG policy networks</a:t>
          </a:r>
        </a:p>
      </dgm:t>
    </dgm:pt>
    <dgm:pt modelId="{0F2B20A9-0636-4EB9-9796-D1C5E6CF9C8C}" type="parTrans" cxnId="{96C14839-86A7-4E76-AF3B-BD336805009D}">
      <dgm:prSet/>
      <dgm:spPr/>
      <dgm:t>
        <a:bodyPr/>
        <a:lstStyle/>
        <a:p>
          <a:endParaRPr lang="en-GB"/>
        </a:p>
      </dgm:t>
    </dgm:pt>
    <dgm:pt modelId="{55D4DBAC-173E-46BC-975C-D2762A5005CE}" type="sibTrans" cxnId="{96C14839-86A7-4E76-AF3B-BD336805009D}">
      <dgm:prSet/>
      <dgm:spPr/>
      <dgm:t>
        <a:bodyPr/>
        <a:lstStyle/>
        <a:p>
          <a:endParaRPr lang="en-GB"/>
        </a:p>
      </dgm:t>
    </dgm:pt>
    <dgm:pt modelId="{AC7F37BA-839F-43A6-AD61-212FCF806C55}">
      <dgm:prSet/>
      <dgm:spPr/>
      <dgm:t>
        <a:bodyPr/>
        <a:lstStyle/>
        <a:p>
          <a:r>
            <a:rPr lang="1106" dirty="0">
              <a:solidFill>
                <a:srgbClr val="5CE1E6"/>
              </a:solidFill>
              <a:latin typeface="Open Sauce Bold"/>
            </a:rPr>
            <a:t>Grwpiau comisiynwyr (lleol a chenedlaethol)</a:t>
          </a:r>
          <a:r>
            <a:rPr lang="en-GB" dirty="0">
              <a:solidFill>
                <a:srgbClr val="5CE1E6"/>
              </a:solidFill>
              <a:latin typeface="Open Sauce Bold"/>
            </a:rPr>
            <a:t> </a:t>
          </a:r>
          <a:r>
            <a:rPr lang="en-GB" dirty="0">
              <a:latin typeface="Open Sauce Bold" panose="020B0604020202020204" charset="0"/>
            </a:rPr>
            <a:t>Commissioner groups (local and national)</a:t>
          </a:r>
        </a:p>
      </dgm:t>
    </dgm:pt>
    <dgm:pt modelId="{10C3C8F5-0AE3-4FF8-98F1-A6FA51D1DF00}" type="parTrans" cxnId="{E8BE077F-F317-4E48-9286-FE9689F58B0D}">
      <dgm:prSet/>
      <dgm:spPr/>
      <dgm:t>
        <a:bodyPr/>
        <a:lstStyle/>
        <a:p>
          <a:endParaRPr lang="en-GB"/>
        </a:p>
      </dgm:t>
    </dgm:pt>
    <dgm:pt modelId="{437C4C2D-CFF2-4E9C-93D0-35E78BC2B036}" type="sibTrans" cxnId="{E8BE077F-F317-4E48-9286-FE9689F58B0D}">
      <dgm:prSet/>
      <dgm:spPr/>
      <dgm:t>
        <a:bodyPr/>
        <a:lstStyle/>
        <a:p>
          <a:endParaRPr lang="en-GB"/>
        </a:p>
      </dgm:t>
    </dgm:pt>
    <dgm:pt modelId="{725AFD0D-A318-4697-8F09-8FFEE5CB0A50}" type="pres">
      <dgm:prSet presAssocID="{80522413-063F-442D-A946-FCC87C5484AA}" presName="Name0" presStyleCnt="0">
        <dgm:presLayoutVars>
          <dgm:chMax val="1"/>
          <dgm:dir/>
          <dgm:animLvl val="ctr"/>
          <dgm:resizeHandles val="exact"/>
        </dgm:presLayoutVars>
      </dgm:prSet>
      <dgm:spPr/>
    </dgm:pt>
    <dgm:pt modelId="{5E242B74-2004-4605-BD89-8438BD368652}" type="pres">
      <dgm:prSet presAssocID="{BE36342C-D97A-4FA8-BFCE-30921AF81B87}" presName="centerShape" presStyleLbl="node0" presStyleIdx="0" presStyleCnt="1"/>
      <dgm:spPr/>
    </dgm:pt>
    <dgm:pt modelId="{011F4D6C-B5DB-4338-BC50-2E022921BDE3}" type="pres">
      <dgm:prSet presAssocID="{DFB6F2EF-2889-48EE-83C4-C78ADAD798E8}" presName="parTrans" presStyleLbl="sibTrans2D1" presStyleIdx="0" presStyleCnt="5"/>
      <dgm:spPr/>
    </dgm:pt>
    <dgm:pt modelId="{7D764D1F-4EDE-46B5-84B3-5FAEDAE4DC30}" type="pres">
      <dgm:prSet presAssocID="{DFB6F2EF-2889-48EE-83C4-C78ADAD798E8}" presName="connectorText" presStyleLbl="sibTrans2D1" presStyleIdx="0" presStyleCnt="5"/>
      <dgm:spPr/>
    </dgm:pt>
    <dgm:pt modelId="{595303E4-9D54-4453-BC67-B11DC8E1E07F}" type="pres">
      <dgm:prSet presAssocID="{9BE94D15-7BDF-497F-8E81-C6483B787B4C}" presName="node" presStyleLbl="node1" presStyleIdx="0" presStyleCnt="5">
        <dgm:presLayoutVars>
          <dgm:bulletEnabled val="1"/>
        </dgm:presLayoutVars>
      </dgm:prSet>
      <dgm:spPr/>
    </dgm:pt>
    <dgm:pt modelId="{AC6B8200-4021-4304-B2A7-2DBD84AFCB13}" type="pres">
      <dgm:prSet presAssocID="{94D6FD07-A7AC-425B-9C7A-421430F43B9A}" presName="parTrans" presStyleLbl="sibTrans2D1" presStyleIdx="1" presStyleCnt="5"/>
      <dgm:spPr/>
    </dgm:pt>
    <dgm:pt modelId="{5E6794FC-6D94-456F-9FA8-0FB8F294EA19}" type="pres">
      <dgm:prSet presAssocID="{94D6FD07-A7AC-425B-9C7A-421430F43B9A}" presName="connectorText" presStyleLbl="sibTrans2D1" presStyleIdx="1" presStyleCnt="5"/>
      <dgm:spPr/>
    </dgm:pt>
    <dgm:pt modelId="{30D9BB60-4B2F-4F0A-96C7-CF0DF6CF8F21}" type="pres">
      <dgm:prSet presAssocID="{7F860A3D-D760-4E50-AEA0-3431D1E04603}" presName="node" presStyleLbl="node1" presStyleIdx="1" presStyleCnt="5">
        <dgm:presLayoutVars>
          <dgm:bulletEnabled val="1"/>
        </dgm:presLayoutVars>
      </dgm:prSet>
      <dgm:spPr/>
    </dgm:pt>
    <dgm:pt modelId="{9AF4D600-9B42-4CD3-A95E-EC1C476DAA89}" type="pres">
      <dgm:prSet presAssocID="{77061898-1C90-4519-B15B-A67A2282C2DE}" presName="parTrans" presStyleLbl="sibTrans2D1" presStyleIdx="2" presStyleCnt="5"/>
      <dgm:spPr/>
    </dgm:pt>
    <dgm:pt modelId="{5F2A64E9-66E1-42EE-9D95-69FB8F6E72E8}" type="pres">
      <dgm:prSet presAssocID="{77061898-1C90-4519-B15B-A67A2282C2DE}" presName="connectorText" presStyleLbl="sibTrans2D1" presStyleIdx="2" presStyleCnt="5"/>
      <dgm:spPr/>
    </dgm:pt>
    <dgm:pt modelId="{CB2EE353-EBE5-40C1-99D2-C3D01C17A06D}" type="pres">
      <dgm:prSet presAssocID="{C792FE9B-B5C2-437B-BBF0-C4D62839A244}" presName="node" presStyleLbl="node1" presStyleIdx="2" presStyleCnt="5">
        <dgm:presLayoutVars>
          <dgm:bulletEnabled val="1"/>
        </dgm:presLayoutVars>
      </dgm:prSet>
      <dgm:spPr/>
    </dgm:pt>
    <dgm:pt modelId="{919B68C5-726A-4A85-84DF-01C8411E2F68}" type="pres">
      <dgm:prSet presAssocID="{0F2B20A9-0636-4EB9-9796-D1C5E6CF9C8C}" presName="parTrans" presStyleLbl="sibTrans2D1" presStyleIdx="3" presStyleCnt="5"/>
      <dgm:spPr/>
    </dgm:pt>
    <dgm:pt modelId="{C67C791D-7E23-4EC9-A219-DE9881F05BE7}" type="pres">
      <dgm:prSet presAssocID="{0F2B20A9-0636-4EB9-9796-D1C5E6CF9C8C}" presName="connectorText" presStyleLbl="sibTrans2D1" presStyleIdx="3" presStyleCnt="5"/>
      <dgm:spPr/>
    </dgm:pt>
    <dgm:pt modelId="{6A86C3C2-FECE-420B-B6E9-28B2D25DEEF5}" type="pres">
      <dgm:prSet presAssocID="{A1403407-595B-4D6B-9BCB-D44055E5D223}" presName="node" presStyleLbl="node1" presStyleIdx="3" presStyleCnt="5">
        <dgm:presLayoutVars>
          <dgm:bulletEnabled val="1"/>
        </dgm:presLayoutVars>
      </dgm:prSet>
      <dgm:spPr/>
    </dgm:pt>
    <dgm:pt modelId="{2B2AAFAA-CFA9-4730-B7DB-2979F2A98FBD}" type="pres">
      <dgm:prSet presAssocID="{10C3C8F5-0AE3-4FF8-98F1-A6FA51D1DF00}" presName="parTrans" presStyleLbl="sibTrans2D1" presStyleIdx="4" presStyleCnt="5"/>
      <dgm:spPr/>
    </dgm:pt>
    <dgm:pt modelId="{D32283BC-15FB-4A8B-9BF4-2805D0E47EBD}" type="pres">
      <dgm:prSet presAssocID="{10C3C8F5-0AE3-4FF8-98F1-A6FA51D1DF00}" presName="connectorText" presStyleLbl="sibTrans2D1" presStyleIdx="4" presStyleCnt="5"/>
      <dgm:spPr/>
    </dgm:pt>
    <dgm:pt modelId="{92511C6D-3210-4794-B704-4FEAC6D1722B}" type="pres">
      <dgm:prSet presAssocID="{AC7F37BA-839F-43A6-AD61-212FCF806C55}" presName="node" presStyleLbl="node1" presStyleIdx="4" presStyleCnt="5">
        <dgm:presLayoutVars>
          <dgm:bulletEnabled val="1"/>
        </dgm:presLayoutVars>
      </dgm:prSet>
      <dgm:spPr/>
    </dgm:pt>
  </dgm:ptLst>
  <dgm:cxnLst>
    <dgm:cxn modelId="{06C61220-CB12-4A1B-AA8C-5AD41D9FAEB0}" srcId="{80522413-063F-442D-A946-FCC87C5484AA}" destId="{BE36342C-D97A-4FA8-BFCE-30921AF81B87}" srcOrd="0" destOrd="0" parTransId="{75F7B4DA-1DD0-496B-B18B-EDFCFDD7AF1C}" sibTransId="{18B427F4-D96E-423A-810B-7D2A4882D982}"/>
    <dgm:cxn modelId="{96C14839-86A7-4E76-AF3B-BD336805009D}" srcId="{BE36342C-D97A-4FA8-BFCE-30921AF81B87}" destId="{A1403407-595B-4D6B-9BCB-D44055E5D223}" srcOrd="3" destOrd="0" parTransId="{0F2B20A9-0636-4EB9-9796-D1C5E6CF9C8C}" sibTransId="{55D4DBAC-173E-46BC-975C-D2762A5005CE}"/>
    <dgm:cxn modelId="{DAF8543F-D4A9-441B-B04B-0FE07F6DE4B1}" srcId="{BE36342C-D97A-4FA8-BFCE-30921AF81B87}" destId="{7F860A3D-D760-4E50-AEA0-3431D1E04603}" srcOrd="1" destOrd="0" parTransId="{94D6FD07-A7AC-425B-9C7A-421430F43B9A}" sibTransId="{FD26BFCB-4B9C-447C-BAE7-4AA4A4F08B22}"/>
    <dgm:cxn modelId="{46D7B85C-6458-47A7-881A-4BB76A4EEB78}" type="presOf" srcId="{DFB6F2EF-2889-48EE-83C4-C78ADAD798E8}" destId="{011F4D6C-B5DB-4338-BC50-2E022921BDE3}" srcOrd="0" destOrd="0" presId="urn:microsoft.com/office/officeart/2005/8/layout/radial5"/>
    <dgm:cxn modelId="{AB5D055D-D069-46FF-8D00-5C569D114D07}" type="presOf" srcId="{DFB6F2EF-2889-48EE-83C4-C78ADAD798E8}" destId="{7D764D1F-4EDE-46B5-84B3-5FAEDAE4DC30}" srcOrd="1" destOrd="0" presId="urn:microsoft.com/office/officeart/2005/8/layout/radial5"/>
    <dgm:cxn modelId="{72BB3861-1653-4294-AE79-86586CD59005}" type="presOf" srcId="{BE36342C-D97A-4FA8-BFCE-30921AF81B87}" destId="{5E242B74-2004-4605-BD89-8438BD368652}" srcOrd="0" destOrd="0" presId="urn:microsoft.com/office/officeart/2005/8/layout/radial5"/>
    <dgm:cxn modelId="{6A8B4349-2829-4873-A487-2F1C78CF1764}" srcId="{BE36342C-D97A-4FA8-BFCE-30921AF81B87}" destId="{C792FE9B-B5C2-437B-BBF0-C4D62839A244}" srcOrd="2" destOrd="0" parTransId="{77061898-1C90-4519-B15B-A67A2282C2DE}" sibTransId="{9222CA20-18C2-498F-AB8E-F94146AAB71F}"/>
    <dgm:cxn modelId="{BC009672-B536-4564-A89E-0AD086470E79}" type="presOf" srcId="{77061898-1C90-4519-B15B-A67A2282C2DE}" destId="{9AF4D600-9B42-4CD3-A95E-EC1C476DAA89}" srcOrd="0" destOrd="0" presId="urn:microsoft.com/office/officeart/2005/8/layout/radial5"/>
    <dgm:cxn modelId="{51A1685A-7997-4D98-AFBD-124F34A60C0A}" type="presOf" srcId="{10C3C8F5-0AE3-4FF8-98F1-A6FA51D1DF00}" destId="{D32283BC-15FB-4A8B-9BF4-2805D0E47EBD}" srcOrd="1" destOrd="0" presId="urn:microsoft.com/office/officeart/2005/8/layout/radial5"/>
    <dgm:cxn modelId="{E8BE077F-F317-4E48-9286-FE9689F58B0D}" srcId="{BE36342C-D97A-4FA8-BFCE-30921AF81B87}" destId="{AC7F37BA-839F-43A6-AD61-212FCF806C55}" srcOrd="4" destOrd="0" parTransId="{10C3C8F5-0AE3-4FF8-98F1-A6FA51D1DF00}" sibTransId="{437C4C2D-CFF2-4E9C-93D0-35E78BC2B036}"/>
    <dgm:cxn modelId="{3A39C08E-07E1-4B28-8ED9-C4ACBB0669AE}" type="presOf" srcId="{0F2B20A9-0636-4EB9-9796-D1C5E6CF9C8C}" destId="{C67C791D-7E23-4EC9-A219-DE9881F05BE7}" srcOrd="1" destOrd="0" presId="urn:microsoft.com/office/officeart/2005/8/layout/radial5"/>
    <dgm:cxn modelId="{FFA62190-4C74-4C53-9CE2-C9785964901F}" type="presOf" srcId="{77061898-1C90-4519-B15B-A67A2282C2DE}" destId="{5F2A64E9-66E1-42EE-9D95-69FB8F6E72E8}" srcOrd="1" destOrd="0" presId="urn:microsoft.com/office/officeart/2005/8/layout/radial5"/>
    <dgm:cxn modelId="{F838D59A-7A34-4657-B39A-2FD5300BC9BA}" type="presOf" srcId="{A1403407-595B-4D6B-9BCB-D44055E5D223}" destId="{6A86C3C2-FECE-420B-B6E9-28B2D25DEEF5}" srcOrd="0" destOrd="0" presId="urn:microsoft.com/office/officeart/2005/8/layout/radial5"/>
    <dgm:cxn modelId="{D181E5A3-8FBE-4F01-871B-75E334F95EC0}" type="presOf" srcId="{94D6FD07-A7AC-425B-9C7A-421430F43B9A}" destId="{5E6794FC-6D94-456F-9FA8-0FB8F294EA19}" srcOrd="1" destOrd="0" presId="urn:microsoft.com/office/officeart/2005/8/layout/radial5"/>
    <dgm:cxn modelId="{DBCB33AB-3EA9-471D-9691-507306EB190A}" type="presOf" srcId="{94D6FD07-A7AC-425B-9C7A-421430F43B9A}" destId="{AC6B8200-4021-4304-B2A7-2DBD84AFCB13}" srcOrd="0" destOrd="0" presId="urn:microsoft.com/office/officeart/2005/8/layout/radial5"/>
    <dgm:cxn modelId="{6D0A44C9-73B6-4D0F-9D71-47685EF0B8D0}" type="presOf" srcId="{AC7F37BA-839F-43A6-AD61-212FCF806C55}" destId="{92511C6D-3210-4794-B704-4FEAC6D1722B}" srcOrd="0" destOrd="0" presId="urn:microsoft.com/office/officeart/2005/8/layout/radial5"/>
    <dgm:cxn modelId="{9D8798C9-191D-45D8-BC38-8FAD2F5DA45F}" srcId="{BE36342C-D97A-4FA8-BFCE-30921AF81B87}" destId="{9BE94D15-7BDF-497F-8E81-C6483B787B4C}" srcOrd="0" destOrd="0" parTransId="{DFB6F2EF-2889-48EE-83C4-C78ADAD798E8}" sibTransId="{3CD83A1D-F7B6-41DF-B1BA-03E90B762500}"/>
    <dgm:cxn modelId="{2371DACC-651E-4A81-913B-3235C08418A3}" type="presOf" srcId="{0F2B20A9-0636-4EB9-9796-D1C5E6CF9C8C}" destId="{919B68C5-726A-4A85-84DF-01C8411E2F68}" srcOrd="0" destOrd="0" presId="urn:microsoft.com/office/officeart/2005/8/layout/radial5"/>
    <dgm:cxn modelId="{CDD3ABCD-407C-4A7A-8181-A1D124DDCD44}" type="presOf" srcId="{10C3C8F5-0AE3-4FF8-98F1-A6FA51D1DF00}" destId="{2B2AAFAA-CFA9-4730-B7DB-2979F2A98FBD}" srcOrd="0" destOrd="0" presId="urn:microsoft.com/office/officeart/2005/8/layout/radial5"/>
    <dgm:cxn modelId="{6BF604D0-C11A-40A9-9B23-2F652A88DE59}" type="presOf" srcId="{7F860A3D-D760-4E50-AEA0-3431D1E04603}" destId="{30D9BB60-4B2F-4F0A-96C7-CF0DF6CF8F21}" srcOrd="0" destOrd="0" presId="urn:microsoft.com/office/officeart/2005/8/layout/radial5"/>
    <dgm:cxn modelId="{492B9ED1-7523-4F7A-AED0-F5BFF08C0B6B}" type="presOf" srcId="{C792FE9B-B5C2-437B-BBF0-C4D62839A244}" destId="{CB2EE353-EBE5-40C1-99D2-C3D01C17A06D}" srcOrd="0" destOrd="0" presId="urn:microsoft.com/office/officeart/2005/8/layout/radial5"/>
    <dgm:cxn modelId="{FE1E2EEA-B9DE-4528-BF34-24137D00E40C}" type="presOf" srcId="{80522413-063F-442D-A946-FCC87C5484AA}" destId="{725AFD0D-A318-4697-8F09-8FFEE5CB0A50}" srcOrd="0" destOrd="0" presId="urn:microsoft.com/office/officeart/2005/8/layout/radial5"/>
    <dgm:cxn modelId="{E42FB6F1-CE4A-48A8-94E8-53F60B33B2B9}" type="presOf" srcId="{9BE94D15-7BDF-497F-8E81-C6483B787B4C}" destId="{595303E4-9D54-4453-BC67-B11DC8E1E07F}" srcOrd="0" destOrd="0" presId="urn:microsoft.com/office/officeart/2005/8/layout/radial5"/>
    <dgm:cxn modelId="{434883F6-5071-4441-B283-580C4C4A449D}" type="presParOf" srcId="{725AFD0D-A318-4697-8F09-8FFEE5CB0A50}" destId="{5E242B74-2004-4605-BD89-8438BD368652}" srcOrd="0" destOrd="0" presId="urn:microsoft.com/office/officeart/2005/8/layout/radial5"/>
    <dgm:cxn modelId="{593FFF05-3D02-4A05-A9D5-45013B9B4944}" type="presParOf" srcId="{725AFD0D-A318-4697-8F09-8FFEE5CB0A50}" destId="{011F4D6C-B5DB-4338-BC50-2E022921BDE3}" srcOrd="1" destOrd="0" presId="urn:microsoft.com/office/officeart/2005/8/layout/radial5"/>
    <dgm:cxn modelId="{F285381E-73AD-436A-AA14-F5EEF7991248}" type="presParOf" srcId="{011F4D6C-B5DB-4338-BC50-2E022921BDE3}" destId="{7D764D1F-4EDE-46B5-84B3-5FAEDAE4DC30}" srcOrd="0" destOrd="0" presId="urn:microsoft.com/office/officeart/2005/8/layout/radial5"/>
    <dgm:cxn modelId="{5214122D-16BF-41E6-A4F5-273C6D30E863}" type="presParOf" srcId="{725AFD0D-A318-4697-8F09-8FFEE5CB0A50}" destId="{595303E4-9D54-4453-BC67-B11DC8E1E07F}" srcOrd="2" destOrd="0" presId="urn:microsoft.com/office/officeart/2005/8/layout/radial5"/>
    <dgm:cxn modelId="{856DFA3B-48DD-4578-9463-CADCE828C61A}" type="presParOf" srcId="{725AFD0D-A318-4697-8F09-8FFEE5CB0A50}" destId="{AC6B8200-4021-4304-B2A7-2DBD84AFCB13}" srcOrd="3" destOrd="0" presId="urn:microsoft.com/office/officeart/2005/8/layout/radial5"/>
    <dgm:cxn modelId="{FD6BE03E-63BD-4904-9846-AAE8B57AC566}" type="presParOf" srcId="{AC6B8200-4021-4304-B2A7-2DBD84AFCB13}" destId="{5E6794FC-6D94-456F-9FA8-0FB8F294EA19}" srcOrd="0" destOrd="0" presId="urn:microsoft.com/office/officeart/2005/8/layout/radial5"/>
    <dgm:cxn modelId="{8091E7C7-3BB6-4E47-A060-ADBCAF30D065}" type="presParOf" srcId="{725AFD0D-A318-4697-8F09-8FFEE5CB0A50}" destId="{30D9BB60-4B2F-4F0A-96C7-CF0DF6CF8F21}" srcOrd="4" destOrd="0" presId="urn:microsoft.com/office/officeart/2005/8/layout/radial5"/>
    <dgm:cxn modelId="{376625D3-5B1A-48B9-9374-FF1BF95C5791}" type="presParOf" srcId="{725AFD0D-A318-4697-8F09-8FFEE5CB0A50}" destId="{9AF4D600-9B42-4CD3-A95E-EC1C476DAA89}" srcOrd="5" destOrd="0" presId="urn:microsoft.com/office/officeart/2005/8/layout/radial5"/>
    <dgm:cxn modelId="{731669A3-B18D-4853-B6FA-E986E8F25F7F}" type="presParOf" srcId="{9AF4D600-9B42-4CD3-A95E-EC1C476DAA89}" destId="{5F2A64E9-66E1-42EE-9D95-69FB8F6E72E8}" srcOrd="0" destOrd="0" presId="urn:microsoft.com/office/officeart/2005/8/layout/radial5"/>
    <dgm:cxn modelId="{39585E2B-C77B-4E0E-8249-34ADD3532D9B}" type="presParOf" srcId="{725AFD0D-A318-4697-8F09-8FFEE5CB0A50}" destId="{CB2EE353-EBE5-40C1-99D2-C3D01C17A06D}" srcOrd="6" destOrd="0" presId="urn:microsoft.com/office/officeart/2005/8/layout/radial5"/>
    <dgm:cxn modelId="{3D96BEAA-4D82-4363-81C2-1B2167313DB3}" type="presParOf" srcId="{725AFD0D-A318-4697-8F09-8FFEE5CB0A50}" destId="{919B68C5-726A-4A85-84DF-01C8411E2F68}" srcOrd="7" destOrd="0" presId="urn:microsoft.com/office/officeart/2005/8/layout/radial5"/>
    <dgm:cxn modelId="{CBF352E2-56D3-4473-982C-D4440D898350}" type="presParOf" srcId="{919B68C5-726A-4A85-84DF-01C8411E2F68}" destId="{C67C791D-7E23-4EC9-A219-DE9881F05BE7}" srcOrd="0" destOrd="0" presId="urn:microsoft.com/office/officeart/2005/8/layout/radial5"/>
    <dgm:cxn modelId="{6647A9D2-9941-4BAC-86BF-27E8F3B4C201}" type="presParOf" srcId="{725AFD0D-A318-4697-8F09-8FFEE5CB0A50}" destId="{6A86C3C2-FECE-420B-B6E9-28B2D25DEEF5}" srcOrd="8" destOrd="0" presId="urn:microsoft.com/office/officeart/2005/8/layout/radial5"/>
    <dgm:cxn modelId="{BD4F9624-961A-41FF-A7C4-B72D729F6035}" type="presParOf" srcId="{725AFD0D-A318-4697-8F09-8FFEE5CB0A50}" destId="{2B2AAFAA-CFA9-4730-B7DB-2979F2A98FBD}" srcOrd="9" destOrd="0" presId="urn:microsoft.com/office/officeart/2005/8/layout/radial5"/>
    <dgm:cxn modelId="{891C329A-359E-4461-9ED8-12C31D88A7DC}" type="presParOf" srcId="{2B2AAFAA-CFA9-4730-B7DB-2979F2A98FBD}" destId="{D32283BC-15FB-4A8B-9BF4-2805D0E47EBD}" srcOrd="0" destOrd="0" presId="urn:microsoft.com/office/officeart/2005/8/layout/radial5"/>
    <dgm:cxn modelId="{572AF887-DE79-43CA-804E-1365B9E6CE06}" type="presParOf" srcId="{725AFD0D-A318-4697-8F09-8FFEE5CB0A50}" destId="{92511C6D-3210-4794-B704-4FEAC6D1722B}" srcOrd="10"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242B74-2004-4605-BD89-8438BD368652}">
      <dsp:nvSpPr>
        <dsp:cNvPr id="0" name=""/>
        <dsp:cNvSpPr/>
      </dsp:nvSpPr>
      <dsp:spPr>
        <a:xfrm>
          <a:off x="5365346" y="3544140"/>
          <a:ext cx="2528106" cy="2528106"/>
        </a:xfrm>
        <a:prstGeom prst="ellipse">
          <a:avLst/>
        </a:prstGeom>
        <a:solidFill>
          <a:srgbClr val="F28B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1106" sz="1800" kern="1200" dirty="0">
              <a:latin typeface="Open Sauce Bold"/>
            </a:rPr>
            <a:t>Ein cynllun ymgysylltu</a:t>
          </a:r>
          <a:endParaRPr lang="en-GB" sz="1800" kern="1200" dirty="0">
            <a:latin typeface="Open Sauce Bold"/>
          </a:endParaRPr>
        </a:p>
        <a:p>
          <a:pPr marL="0" lvl="0" indent="0" algn="ctr" defTabSz="800100">
            <a:lnSpc>
              <a:spcPct val="90000"/>
            </a:lnSpc>
            <a:spcBef>
              <a:spcPct val="0"/>
            </a:spcBef>
            <a:spcAft>
              <a:spcPct val="35000"/>
            </a:spcAft>
            <a:buNone/>
          </a:pPr>
          <a:r>
            <a:rPr lang="en-GB" sz="1800" kern="1200" dirty="0">
              <a:latin typeface="Open Sauce Bold" panose="020B0604020202020204" charset="0"/>
            </a:rPr>
            <a:t>Our engagement plan</a:t>
          </a:r>
        </a:p>
      </dsp:txBody>
      <dsp:txXfrm>
        <a:off x="5735579" y="3914373"/>
        <a:ext cx="1787640" cy="1787640"/>
      </dsp:txXfrm>
    </dsp:sp>
    <dsp:sp modelId="{011F4D6C-B5DB-4338-BC50-2E022921BDE3}">
      <dsp:nvSpPr>
        <dsp:cNvPr id="0" name=""/>
        <dsp:cNvSpPr/>
      </dsp:nvSpPr>
      <dsp:spPr>
        <a:xfrm rot="16200000">
          <a:off x="6361930" y="2624843"/>
          <a:ext cx="534938" cy="85955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6442171" y="2876995"/>
        <a:ext cx="374457" cy="515734"/>
      </dsp:txXfrm>
    </dsp:sp>
    <dsp:sp modelId="{595303E4-9D54-4453-BC67-B11DC8E1E07F}">
      <dsp:nvSpPr>
        <dsp:cNvPr id="0" name=""/>
        <dsp:cNvSpPr/>
      </dsp:nvSpPr>
      <dsp:spPr>
        <a:xfrm>
          <a:off x="5365346" y="6716"/>
          <a:ext cx="2528106" cy="2528106"/>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1106" sz="1700" kern="1200" dirty="0">
              <a:solidFill>
                <a:srgbClr val="5CE1E6"/>
              </a:solidFill>
              <a:latin typeface="Open Sauce Bold"/>
            </a:rPr>
            <a:t>Grŵp gorchwyl</a:t>
          </a:r>
          <a:endParaRPr lang="en-GB" sz="1700" kern="1200" dirty="0">
            <a:solidFill>
              <a:srgbClr val="5CE1E6"/>
            </a:solidFill>
            <a:latin typeface="Open Sauce Bold"/>
          </a:endParaRPr>
        </a:p>
        <a:p>
          <a:pPr marL="0" lvl="0" indent="0" algn="ctr" defTabSz="755650">
            <a:lnSpc>
              <a:spcPct val="90000"/>
            </a:lnSpc>
            <a:spcBef>
              <a:spcPct val="0"/>
            </a:spcBef>
            <a:spcAft>
              <a:spcPct val="35000"/>
            </a:spcAft>
            <a:buNone/>
          </a:pPr>
          <a:r>
            <a:rPr lang="en-GB" sz="1700" kern="1200" dirty="0">
              <a:latin typeface="Open Sauce Bold" panose="020B0604020202020204" charset="0"/>
            </a:rPr>
            <a:t>Task group</a:t>
          </a:r>
        </a:p>
      </dsp:txBody>
      <dsp:txXfrm>
        <a:off x="5735579" y="376949"/>
        <a:ext cx="1787640" cy="1787640"/>
      </dsp:txXfrm>
    </dsp:sp>
    <dsp:sp modelId="{AC6B8200-4021-4304-B2A7-2DBD84AFCB13}">
      <dsp:nvSpPr>
        <dsp:cNvPr id="0" name=""/>
        <dsp:cNvSpPr/>
      </dsp:nvSpPr>
      <dsp:spPr>
        <a:xfrm rot="20520000">
          <a:off x="8029677" y="3836532"/>
          <a:ext cx="534938" cy="85955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8033604" y="4033239"/>
        <a:ext cx="374457" cy="515734"/>
      </dsp:txXfrm>
    </dsp:sp>
    <dsp:sp modelId="{30D9BB60-4B2F-4F0A-96C7-CF0DF6CF8F21}">
      <dsp:nvSpPr>
        <dsp:cNvPr id="0" name=""/>
        <dsp:cNvSpPr/>
      </dsp:nvSpPr>
      <dsp:spPr>
        <a:xfrm>
          <a:off x="8729637" y="2451016"/>
          <a:ext cx="2528106" cy="2528106"/>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1106" sz="1700" kern="1200" dirty="0">
              <a:solidFill>
                <a:srgbClr val="5CE1E6"/>
              </a:solidFill>
              <a:latin typeface="Open Sauce Bold"/>
            </a:rPr>
            <a:t>Digwyddiadau i Ddarparwyr</a:t>
          </a:r>
          <a:endParaRPr lang="en-GB" sz="1700" kern="1200" dirty="0">
            <a:solidFill>
              <a:srgbClr val="5CE1E6"/>
            </a:solidFill>
            <a:latin typeface="Open Sauce Bold"/>
          </a:endParaRPr>
        </a:p>
        <a:p>
          <a:pPr marL="0" lvl="0" indent="0" algn="ctr" defTabSz="755650">
            <a:lnSpc>
              <a:spcPct val="90000"/>
            </a:lnSpc>
            <a:spcBef>
              <a:spcPct val="0"/>
            </a:spcBef>
            <a:spcAft>
              <a:spcPct val="35000"/>
            </a:spcAft>
            <a:buNone/>
          </a:pPr>
          <a:r>
            <a:rPr lang="en-GB" sz="1700" kern="1200" dirty="0">
              <a:latin typeface="Open Sauce Bold" panose="020B0604020202020204" charset="0"/>
            </a:rPr>
            <a:t>Provider events</a:t>
          </a:r>
        </a:p>
      </dsp:txBody>
      <dsp:txXfrm>
        <a:off x="9099870" y="2821249"/>
        <a:ext cx="1787640" cy="1787640"/>
      </dsp:txXfrm>
    </dsp:sp>
    <dsp:sp modelId="{9AF4D600-9B42-4CD3-A95E-EC1C476DAA89}">
      <dsp:nvSpPr>
        <dsp:cNvPr id="0" name=""/>
        <dsp:cNvSpPr/>
      </dsp:nvSpPr>
      <dsp:spPr>
        <a:xfrm rot="3240000">
          <a:off x="7392654" y="5797085"/>
          <a:ext cx="534938" cy="85955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7425730" y="5904080"/>
        <a:ext cx="374457" cy="515734"/>
      </dsp:txXfrm>
    </dsp:sp>
    <dsp:sp modelId="{CB2EE353-EBE5-40C1-99D2-C3D01C17A06D}">
      <dsp:nvSpPr>
        <dsp:cNvPr id="0" name=""/>
        <dsp:cNvSpPr/>
      </dsp:nvSpPr>
      <dsp:spPr>
        <a:xfrm>
          <a:off x="7444592" y="6405977"/>
          <a:ext cx="2528106" cy="2528106"/>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1106" sz="1700" kern="1200" dirty="0">
              <a:solidFill>
                <a:srgbClr val="5CE1E6"/>
              </a:solidFill>
              <a:latin typeface="Open Sauce Bold"/>
            </a:rPr>
            <a:t>Bwletin misol i ddarparwyr</a:t>
          </a:r>
          <a:endParaRPr lang="en-GB" sz="1700" kern="1200" dirty="0">
            <a:solidFill>
              <a:srgbClr val="5CE1E6"/>
            </a:solidFill>
            <a:latin typeface="Open Sauce Bold"/>
          </a:endParaRPr>
        </a:p>
        <a:p>
          <a:pPr marL="0" lvl="0" indent="0" algn="ctr" defTabSz="755650">
            <a:lnSpc>
              <a:spcPct val="90000"/>
            </a:lnSpc>
            <a:spcBef>
              <a:spcPct val="0"/>
            </a:spcBef>
            <a:spcAft>
              <a:spcPct val="35000"/>
            </a:spcAft>
            <a:buNone/>
          </a:pPr>
          <a:r>
            <a:rPr lang="en-GB" sz="1700" kern="1200" dirty="0">
              <a:latin typeface="Open Sauce Bold" panose="020B0604020202020204" charset="0"/>
            </a:rPr>
            <a:t>Monthly provider bulletin</a:t>
          </a:r>
        </a:p>
      </dsp:txBody>
      <dsp:txXfrm>
        <a:off x="7814825" y="6776210"/>
        <a:ext cx="1787640" cy="1787640"/>
      </dsp:txXfrm>
    </dsp:sp>
    <dsp:sp modelId="{919B68C5-726A-4A85-84DF-01C8411E2F68}">
      <dsp:nvSpPr>
        <dsp:cNvPr id="0" name=""/>
        <dsp:cNvSpPr/>
      </dsp:nvSpPr>
      <dsp:spPr>
        <a:xfrm rot="7560000">
          <a:off x="5331206" y="5797085"/>
          <a:ext cx="534938" cy="85955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rot="10800000">
        <a:off x="5458611" y="5904080"/>
        <a:ext cx="374457" cy="515734"/>
      </dsp:txXfrm>
    </dsp:sp>
    <dsp:sp modelId="{6A86C3C2-FECE-420B-B6E9-28B2D25DEEF5}">
      <dsp:nvSpPr>
        <dsp:cNvPr id="0" name=""/>
        <dsp:cNvSpPr/>
      </dsp:nvSpPr>
      <dsp:spPr>
        <a:xfrm>
          <a:off x="3286100" y="6405977"/>
          <a:ext cx="2528106" cy="252810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1106" sz="1700" kern="1200" dirty="0">
              <a:solidFill>
                <a:srgbClr val="5CE1E6"/>
              </a:solidFill>
              <a:latin typeface="Open Sauce Bold"/>
            </a:rPr>
            <a:t>Rhwydweithiau polisi Llywodraeth Cymru</a:t>
          </a:r>
          <a:r>
            <a:rPr lang="en-GB" sz="1700" kern="1200" dirty="0">
              <a:solidFill>
                <a:srgbClr val="5CE1E6"/>
              </a:solidFill>
              <a:latin typeface="Open Sauce Bold"/>
            </a:rPr>
            <a:t> </a:t>
          </a:r>
        </a:p>
        <a:p>
          <a:pPr marL="0" lvl="0" indent="0" algn="ctr" defTabSz="755650">
            <a:lnSpc>
              <a:spcPct val="90000"/>
            </a:lnSpc>
            <a:spcBef>
              <a:spcPct val="0"/>
            </a:spcBef>
            <a:spcAft>
              <a:spcPct val="35000"/>
            </a:spcAft>
            <a:buNone/>
          </a:pPr>
          <a:r>
            <a:rPr lang="en-GB" sz="1700" kern="1200" dirty="0">
              <a:latin typeface="Open Sauce Bold" panose="020B0604020202020204" charset="0"/>
            </a:rPr>
            <a:t>WG policy networks</a:t>
          </a:r>
        </a:p>
      </dsp:txBody>
      <dsp:txXfrm>
        <a:off x="3656333" y="6776210"/>
        <a:ext cx="1787640" cy="1787640"/>
      </dsp:txXfrm>
    </dsp:sp>
    <dsp:sp modelId="{2B2AAFAA-CFA9-4730-B7DB-2979F2A98FBD}">
      <dsp:nvSpPr>
        <dsp:cNvPr id="0" name=""/>
        <dsp:cNvSpPr/>
      </dsp:nvSpPr>
      <dsp:spPr>
        <a:xfrm rot="11880000">
          <a:off x="4694184" y="3836532"/>
          <a:ext cx="534938" cy="85955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rot="10800000">
        <a:off x="4850738" y="4033239"/>
        <a:ext cx="374457" cy="515734"/>
      </dsp:txXfrm>
    </dsp:sp>
    <dsp:sp modelId="{92511C6D-3210-4794-B704-4FEAC6D1722B}">
      <dsp:nvSpPr>
        <dsp:cNvPr id="0" name=""/>
        <dsp:cNvSpPr/>
      </dsp:nvSpPr>
      <dsp:spPr>
        <a:xfrm>
          <a:off x="2001056" y="2451016"/>
          <a:ext cx="2528106" cy="252810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1106" sz="1700" kern="1200" dirty="0">
              <a:solidFill>
                <a:srgbClr val="5CE1E6"/>
              </a:solidFill>
              <a:latin typeface="Open Sauce Bold"/>
            </a:rPr>
            <a:t>Grwpiau comisiynwyr (lleol a chenedlaethol)</a:t>
          </a:r>
          <a:r>
            <a:rPr lang="en-GB" sz="1700" kern="1200" dirty="0">
              <a:solidFill>
                <a:srgbClr val="5CE1E6"/>
              </a:solidFill>
              <a:latin typeface="Open Sauce Bold"/>
            </a:rPr>
            <a:t> </a:t>
          </a:r>
          <a:r>
            <a:rPr lang="en-GB" sz="1700" kern="1200" dirty="0">
              <a:latin typeface="Open Sauce Bold" panose="020B0604020202020204" charset="0"/>
            </a:rPr>
            <a:t>Commissioner groups (local and national)</a:t>
          </a:r>
        </a:p>
      </dsp:txBody>
      <dsp:txXfrm>
        <a:off x="2371289" y="2821249"/>
        <a:ext cx="1787640" cy="1787640"/>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97734E-4812-484F-A705-67463E618530}" type="datetimeFigureOut">
              <a:rPr lang="en-GB" smtClean="0"/>
              <a:t>05/07/2024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D0124B-63CB-480E-A550-3615200A1F83}" type="slidenum">
              <a:rPr lang="en-GB" smtClean="0"/>
              <a:t>‹#›</a:t>
            </a:fld>
            <a:endParaRPr lang="en-GB"/>
          </a:p>
        </p:txBody>
      </p:sp>
    </p:spTree>
    <p:extLst>
      <p:ext uri="{BB962C8B-B14F-4D97-AF65-F5344CB8AC3E}">
        <p14:creationId xmlns:p14="http://schemas.microsoft.com/office/powerpoint/2010/main" val="1874301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1</a:t>
            </a:fld>
            <a:endParaRPr lang="en-GB"/>
          </a:p>
        </p:txBody>
      </p:sp>
    </p:spTree>
    <p:extLst>
      <p:ext uri="{BB962C8B-B14F-4D97-AF65-F5344CB8AC3E}">
        <p14:creationId xmlns:p14="http://schemas.microsoft.com/office/powerpoint/2010/main" val="293750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2</a:t>
            </a:fld>
            <a:endParaRPr lang="en-GB"/>
          </a:p>
        </p:txBody>
      </p:sp>
    </p:spTree>
    <p:extLst>
      <p:ext uri="{BB962C8B-B14F-4D97-AF65-F5344CB8AC3E}">
        <p14:creationId xmlns:p14="http://schemas.microsoft.com/office/powerpoint/2010/main" val="3372212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3</a:t>
            </a:fld>
            <a:endParaRPr lang="en-GB"/>
          </a:p>
        </p:txBody>
      </p:sp>
    </p:spTree>
    <p:extLst>
      <p:ext uri="{BB962C8B-B14F-4D97-AF65-F5344CB8AC3E}">
        <p14:creationId xmlns:p14="http://schemas.microsoft.com/office/powerpoint/2010/main" val="283101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b="1" i="0" u="none" strike="noStrike" dirty="0">
              <a:solidFill>
                <a:srgbClr val="000000"/>
              </a:solidFill>
              <a:effectLst/>
              <a:highlight>
                <a:srgbClr val="C0E6F5"/>
              </a:highligh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7CD0124B-63CB-480E-A550-3615200A1F83}" type="slidenum">
              <a:rPr lang="en-GB" smtClean="0"/>
              <a:t>4</a:t>
            </a:fld>
            <a:endParaRPr lang="en-GB"/>
          </a:p>
        </p:txBody>
      </p:sp>
    </p:spTree>
    <p:extLst>
      <p:ext uri="{BB962C8B-B14F-4D97-AF65-F5344CB8AC3E}">
        <p14:creationId xmlns:p14="http://schemas.microsoft.com/office/powerpoint/2010/main" val="3853143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baseline="0" dirty="0">
              <a:solidFill>
                <a:srgbClr val="000000"/>
              </a:solidFill>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7CD0124B-63CB-480E-A550-3615200A1F83}" type="slidenum">
              <a:rPr lang="en-GB" smtClean="0"/>
              <a:t>5</a:t>
            </a:fld>
            <a:endParaRPr lang="en-GB"/>
          </a:p>
        </p:txBody>
      </p:sp>
    </p:spTree>
    <p:extLst>
      <p:ext uri="{BB962C8B-B14F-4D97-AF65-F5344CB8AC3E}">
        <p14:creationId xmlns:p14="http://schemas.microsoft.com/office/powerpoint/2010/main" val="3157657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6</a:t>
            </a:fld>
            <a:endParaRPr lang="en-GB"/>
          </a:p>
        </p:txBody>
      </p:sp>
    </p:spTree>
    <p:extLst>
      <p:ext uri="{BB962C8B-B14F-4D97-AF65-F5344CB8AC3E}">
        <p14:creationId xmlns:p14="http://schemas.microsoft.com/office/powerpoint/2010/main" val="3373143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7</a:t>
            </a:fld>
            <a:endParaRPr lang="en-GB"/>
          </a:p>
        </p:txBody>
      </p:sp>
    </p:spTree>
    <p:extLst>
      <p:ext uri="{BB962C8B-B14F-4D97-AF65-F5344CB8AC3E}">
        <p14:creationId xmlns:p14="http://schemas.microsoft.com/office/powerpoint/2010/main" val="1079169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8</a:t>
            </a:fld>
            <a:endParaRPr lang="en-GB"/>
          </a:p>
        </p:txBody>
      </p:sp>
    </p:spTree>
    <p:extLst>
      <p:ext uri="{BB962C8B-B14F-4D97-AF65-F5344CB8AC3E}">
        <p14:creationId xmlns:p14="http://schemas.microsoft.com/office/powerpoint/2010/main" val="4017383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effectLst/>
              <a:latin typeface="Calibri" panose="020F0502020204030204" pitchFamily="34" charset="0"/>
              <a:ea typeface="Aptos" panose="020B0004020202020204" pitchFamily="34" charset="0"/>
            </a:endParaRPr>
          </a:p>
        </p:txBody>
      </p:sp>
      <p:sp>
        <p:nvSpPr>
          <p:cNvPr id="4" name="Slide Number Placeholder 3"/>
          <p:cNvSpPr>
            <a:spLocks noGrp="1"/>
          </p:cNvSpPr>
          <p:nvPr>
            <p:ph type="sldNum" sz="quarter" idx="5"/>
          </p:nvPr>
        </p:nvSpPr>
        <p:spPr/>
        <p:txBody>
          <a:bodyPr/>
          <a:lstStyle/>
          <a:p>
            <a:fld id="{7CD0124B-63CB-480E-A550-3615200A1F83}" type="slidenum">
              <a:rPr lang="en-GB" smtClean="0"/>
              <a:t>9</a:t>
            </a:fld>
            <a:endParaRPr lang="en-GB"/>
          </a:p>
        </p:txBody>
      </p:sp>
    </p:spTree>
    <p:extLst>
      <p:ext uri="{BB962C8B-B14F-4D97-AF65-F5344CB8AC3E}">
        <p14:creationId xmlns:p14="http://schemas.microsoft.com/office/powerpoint/2010/main" val="642231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10</a:t>
            </a:fld>
            <a:endParaRPr lang="en-GB"/>
          </a:p>
        </p:txBody>
      </p:sp>
    </p:spTree>
    <p:extLst>
      <p:ext uri="{BB962C8B-B14F-4D97-AF65-F5344CB8AC3E}">
        <p14:creationId xmlns:p14="http://schemas.microsoft.com/office/powerpoint/2010/main" val="1433403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11</a:t>
            </a:fld>
            <a:endParaRPr lang="en-GB"/>
          </a:p>
        </p:txBody>
      </p:sp>
    </p:spTree>
    <p:extLst>
      <p:ext uri="{BB962C8B-B14F-4D97-AF65-F5344CB8AC3E}">
        <p14:creationId xmlns:p14="http://schemas.microsoft.com/office/powerpoint/2010/main" val="2333489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12</a:t>
            </a:fld>
            <a:endParaRPr lang="en-GB"/>
          </a:p>
        </p:txBody>
      </p:sp>
    </p:spTree>
    <p:extLst>
      <p:ext uri="{BB962C8B-B14F-4D97-AF65-F5344CB8AC3E}">
        <p14:creationId xmlns:p14="http://schemas.microsoft.com/office/powerpoint/2010/main" val="4174773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13</a:t>
            </a:fld>
            <a:endParaRPr lang="en-GB"/>
          </a:p>
        </p:txBody>
      </p:sp>
    </p:spTree>
    <p:extLst>
      <p:ext uri="{BB962C8B-B14F-4D97-AF65-F5344CB8AC3E}">
        <p14:creationId xmlns:p14="http://schemas.microsoft.com/office/powerpoint/2010/main" val="879822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rgbClr val="000000"/>
              </a:solidFill>
              <a:latin typeface="Calibri" panose="020F0502020204030204" pitchFamily="34" charset="0"/>
              <a:ea typeface="+mn-ea"/>
              <a:cs typeface="+mn-cs"/>
            </a:endParaRPr>
          </a:p>
        </p:txBody>
      </p:sp>
      <p:sp>
        <p:nvSpPr>
          <p:cNvPr id="4" name="Slide Number Placeholder 3"/>
          <p:cNvSpPr>
            <a:spLocks noGrp="1"/>
          </p:cNvSpPr>
          <p:nvPr>
            <p:ph type="sldNum" sz="quarter" idx="5"/>
          </p:nvPr>
        </p:nvSpPr>
        <p:spPr/>
        <p:txBody>
          <a:bodyPr/>
          <a:lstStyle/>
          <a:p>
            <a:fld id="{7CD0124B-63CB-480E-A550-3615200A1F83}" type="slidenum">
              <a:rPr lang="en-GB" smtClean="0"/>
              <a:t>14</a:t>
            </a:fld>
            <a:endParaRPr lang="en-GB"/>
          </a:p>
        </p:txBody>
      </p:sp>
    </p:spTree>
    <p:extLst>
      <p:ext uri="{BB962C8B-B14F-4D97-AF65-F5344CB8AC3E}">
        <p14:creationId xmlns:p14="http://schemas.microsoft.com/office/powerpoint/2010/main" val="3423365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15</a:t>
            </a:fld>
            <a:endParaRPr lang="en-GB"/>
          </a:p>
        </p:txBody>
      </p:sp>
    </p:spTree>
    <p:extLst>
      <p:ext uri="{BB962C8B-B14F-4D97-AF65-F5344CB8AC3E}">
        <p14:creationId xmlns:p14="http://schemas.microsoft.com/office/powerpoint/2010/main" val="128341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16</a:t>
            </a:fld>
            <a:endParaRPr lang="en-GB"/>
          </a:p>
        </p:txBody>
      </p:sp>
    </p:spTree>
    <p:extLst>
      <p:ext uri="{BB962C8B-B14F-4D97-AF65-F5344CB8AC3E}">
        <p14:creationId xmlns:p14="http://schemas.microsoft.com/office/powerpoint/2010/main" val="4224109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17</a:t>
            </a:fld>
            <a:endParaRPr lang="en-GB"/>
          </a:p>
        </p:txBody>
      </p:sp>
    </p:spTree>
    <p:extLst>
      <p:ext uri="{BB962C8B-B14F-4D97-AF65-F5344CB8AC3E}">
        <p14:creationId xmlns:p14="http://schemas.microsoft.com/office/powerpoint/2010/main" val="1775084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18</a:t>
            </a:fld>
            <a:endParaRPr lang="en-GB"/>
          </a:p>
        </p:txBody>
      </p:sp>
    </p:spTree>
    <p:extLst>
      <p:ext uri="{BB962C8B-B14F-4D97-AF65-F5344CB8AC3E}">
        <p14:creationId xmlns:p14="http://schemas.microsoft.com/office/powerpoint/2010/main" val="985039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D0124B-63CB-480E-A550-3615200A1F83}" type="slidenum">
              <a:rPr lang="en-GB" smtClean="0"/>
              <a:t>19</a:t>
            </a:fld>
            <a:endParaRPr lang="en-GB"/>
          </a:p>
        </p:txBody>
      </p:sp>
    </p:spTree>
    <p:extLst>
      <p:ext uri="{BB962C8B-B14F-4D97-AF65-F5344CB8AC3E}">
        <p14:creationId xmlns:p14="http://schemas.microsoft.com/office/powerpoint/2010/main" val="2294957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svg"/></Relationships>
</file>

<file path=ppt/slides/_rels/slide18.xml.rels><?xml version="1.0" encoding="UTF-8" standalone="yes"?>
<Relationships xmlns="http://schemas.openxmlformats.org/package/2006/relationships"><Relationship Id="rId3" Type="http://schemas.openxmlformats.org/officeDocument/2006/relationships/hyperlink" Target="https://www.smartsurvey.co.uk/s/22I8K5/"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hyperlink" Target="https://www.smartsurvey.co.uk/s/TXS28E/"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Freeform 2"/>
          <p:cNvSpPr/>
          <p:nvPr/>
        </p:nvSpPr>
        <p:spPr>
          <a:xfrm>
            <a:off x="13066053" y="7582491"/>
            <a:ext cx="4193247" cy="1675809"/>
          </a:xfrm>
          <a:custGeom>
            <a:avLst/>
            <a:gdLst/>
            <a:ahLst/>
            <a:cxnLst/>
            <a:rect l="l" t="t" r="r" b="b"/>
            <a:pathLst>
              <a:path w="4193247" h="1675809">
                <a:moveTo>
                  <a:pt x="0" y="0"/>
                </a:moveTo>
                <a:lnTo>
                  <a:pt x="4193247" y="0"/>
                </a:lnTo>
                <a:lnTo>
                  <a:pt x="4193247" y="1675809"/>
                </a:lnTo>
                <a:lnTo>
                  <a:pt x="0" y="1675809"/>
                </a:lnTo>
                <a:lnTo>
                  <a:pt x="0" y="0"/>
                </a:lnTo>
                <a:close/>
              </a:path>
            </a:pathLst>
          </a:custGeom>
          <a:blipFill>
            <a:blip r:embed="rId3"/>
            <a:stretch>
              <a:fillRect/>
            </a:stretch>
          </a:blipFill>
        </p:spPr>
        <p:txBody>
          <a:bodyPr/>
          <a:lstStyle/>
          <a:p>
            <a:endParaRPr lang="en-GB"/>
          </a:p>
        </p:txBody>
      </p:sp>
      <p:grpSp>
        <p:nvGrpSpPr>
          <p:cNvPr id="3" name="Group 3"/>
          <p:cNvGrpSpPr/>
          <p:nvPr/>
        </p:nvGrpSpPr>
        <p:grpSpPr>
          <a:xfrm>
            <a:off x="12068639" y="3879974"/>
            <a:ext cx="3086100" cy="308610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4368D"/>
            </a:solidFill>
          </p:spPr>
          <p:txBody>
            <a:bodyPr/>
            <a:lstStyle/>
            <a:p>
              <a:endParaRPr lang="en-GB"/>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1952752" y="711200"/>
            <a:ext cx="2656350" cy="265635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E123"/>
            </a:solidFill>
          </p:spPr>
          <p:txBody>
            <a:bodyPr/>
            <a:lstStyle/>
            <a:p>
              <a:endParaRPr lang="en-GB"/>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descr="A care worker visiting someone in their own home"/>
          <p:cNvGrpSpPr>
            <a:grpSpLocks noChangeAspect="1"/>
          </p:cNvGrpSpPr>
          <p:nvPr/>
        </p:nvGrpSpPr>
        <p:grpSpPr>
          <a:xfrm>
            <a:off x="13611689" y="737391"/>
            <a:ext cx="5246370" cy="5246370"/>
            <a:chOff x="0" y="0"/>
            <a:chExt cx="6350000" cy="6350000"/>
          </a:xfrm>
        </p:grpSpPr>
        <p:sp>
          <p:nvSpPr>
            <p:cNvPr id="10" name="Freeform 10"/>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F28B00"/>
            </a:solidFill>
          </p:spPr>
          <p:txBody>
            <a:bodyPr/>
            <a:lstStyle/>
            <a:p>
              <a:endParaRPr lang="en-GB"/>
            </a:p>
          </p:txBody>
        </p:sp>
        <p:sp>
          <p:nvSpPr>
            <p:cNvPr id="11" name="Freeform 11"/>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4"/>
              <a:stretch>
                <a:fillRect l="-24572" r="-24572"/>
              </a:stretch>
            </a:blipFill>
          </p:spPr>
          <p:txBody>
            <a:bodyPr/>
            <a:lstStyle/>
            <a:p>
              <a:endParaRPr lang="en-GB"/>
            </a:p>
          </p:txBody>
        </p:sp>
      </p:grpSp>
      <p:sp>
        <p:nvSpPr>
          <p:cNvPr id="12" name="TextBox 12"/>
          <p:cNvSpPr txBox="1"/>
          <p:nvPr/>
        </p:nvSpPr>
        <p:spPr>
          <a:xfrm>
            <a:off x="1397721" y="5404663"/>
            <a:ext cx="8975077" cy="1303434"/>
          </a:xfrm>
          <a:prstGeom prst="rect">
            <a:avLst/>
          </a:prstGeom>
        </p:spPr>
        <p:txBody>
          <a:bodyPr lIns="0" tIns="0" rIns="0" bIns="0" rtlCol="0" anchor="t">
            <a:spAutoFit/>
          </a:bodyPr>
          <a:lstStyle/>
          <a:p>
            <a:pPr algn="l">
              <a:lnSpc>
                <a:spcPts val="5320"/>
              </a:lnSpc>
            </a:pPr>
            <a:r>
              <a:rPr lang="en-US" sz="3800">
                <a:solidFill>
                  <a:srgbClr val="FFFFFF"/>
                </a:solidFill>
                <a:latin typeface="Open Sauce Semi-Bold"/>
              </a:rPr>
              <a:t>Introducing ratings for care homes and domiciliary care in Wales</a:t>
            </a:r>
          </a:p>
        </p:txBody>
      </p:sp>
      <p:sp>
        <p:nvSpPr>
          <p:cNvPr id="13" name="TextBox 13"/>
          <p:cNvSpPr txBox="1"/>
          <p:nvPr/>
        </p:nvSpPr>
        <p:spPr>
          <a:xfrm>
            <a:off x="1397721" y="3300876"/>
            <a:ext cx="8975077" cy="1303434"/>
          </a:xfrm>
          <a:prstGeom prst="rect">
            <a:avLst/>
          </a:prstGeom>
        </p:spPr>
        <p:txBody>
          <a:bodyPr lIns="0" tIns="0" rIns="0" bIns="0" rtlCol="0" anchor="t">
            <a:spAutoFit/>
          </a:bodyPr>
          <a:lstStyle/>
          <a:p>
            <a:pPr algn="l">
              <a:lnSpc>
                <a:spcPts val="5320"/>
              </a:lnSpc>
              <a:defRPr b="0" i="0"/>
            </a:pPr>
            <a:r>
              <a:rPr lang="1106" sz="3800" dirty="0">
                <a:solidFill>
                  <a:srgbClr val="5CE1E6"/>
                </a:solidFill>
                <a:latin typeface="Open Sauce Semi-Bold"/>
              </a:rPr>
              <a:t>Cyflwyno graddau ar gyfer cartrefi gofal a gofal cartref yng Nghymru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p:cNvSpPr txBox="1"/>
          <p:nvPr/>
        </p:nvSpPr>
        <p:spPr>
          <a:xfrm>
            <a:off x="1028700" y="962025"/>
            <a:ext cx="8975077" cy="1301447"/>
          </a:xfrm>
          <a:prstGeom prst="rect">
            <a:avLst/>
          </a:prstGeom>
        </p:spPr>
        <p:txBody>
          <a:bodyPr lIns="0" tIns="0" rIns="0" bIns="0" rtlCol="0" anchor="t">
            <a:spAutoFit/>
          </a:bodyPr>
          <a:lstStyle/>
          <a:p>
            <a:pPr algn="l">
              <a:lnSpc>
                <a:spcPts val="5320"/>
              </a:lnSpc>
              <a:defRPr b="0" i="0"/>
            </a:pPr>
            <a:r>
              <a:rPr lang="1106" sz="3800" dirty="0">
                <a:solidFill>
                  <a:srgbClr val="5CE1E6"/>
                </a:solidFill>
                <a:latin typeface="Open Sauce Bold"/>
              </a:rPr>
              <a:t>Bydd y sesiwn heddiw yn </a:t>
            </a:r>
            <a:endParaRPr lang="en-GB" sz="3800" dirty="0">
              <a:solidFill>
                <a:srgbClr val="5CE1E6"/>
              </a:solidFill>
              <a:latin typeface="Open Sauce Bold"/>
            </a:endParaRPr>
          </a:p>
          <a:p>
            <a:pPr algn="l">
              <a:lnSpc>
                <a:spcPts val="5320"/>
              </a:lnSpc>
              <a:defRPr b="0" i="0"/>
            </a:pPr>
            <a:r>
              <a:rPr lang="1106" sz="3800" dirty="0">
                <a:solidFill>
                  <a:srgbClr val="5CE1E6"/>
                </a:solidFill>
                <a:latin typeface="Open Sauce Bold"/>
              </a:rPr>
              <a:t>ymdrin â'r canlynol</a:t>
            </a:r>
          </a:p>
        </p:txBody>
      </p:sp>
      <p:sp>
        <p:nvSpPr>
          <p:cNvPr id="3" name="TextBox 3"/>
          <p:cNvSpPr txBox="1"/>
          <p:nvPr/>
        </p:nvSpPr>
        <p:spPr>
          <a:xfrm>
            <a:off x="8970318" y="962025"/>
            <a:ext cx="8975077" cy="636795"/>
          </a:xfrm>
          <a:prstGeom prst="rect">
            <a:avLst/>
          </a:prstGeom>
        </p:spPr>
        <p:txBody>
          <a:bodyPr lIns="0" tIns="0" rIns="0" bIns="0" rtlCol="0" anchor="t">
            <a:spAutoFit/>
          </a:bodyPr>
          <a:lstStyle/>
          <a:p>
            <a:pPr algn="l">
              <a:lnSpc>
                <a:spcPts val="5320"/>
              </a:lnSpc>
            </a:pPr>
            <a:r>
              <a:rPr lang="en-US" sz="3800">
                <a:solidFill>
                  <a:srgbClr val="FFFFFF"/>
                </a:solidFill>
                <a:latin typeface="Open Sauce Bold"/>
              </a:rPr>
              <a:t>Today‘s session will cover</a:t>
            </a:r>
          </a:p>
        </p:txBody>
      </p:sp>
      <p:sp>
        <p:nvSpPr>
          <p:cNvPr id="4" name="TextBox 4"/>
          <p:cNvSpPr txBox="1"/>
          <p:nvPr/>
        </p:nvSpPr>
        <p:spPr>
          <a:xfrm>
            <a:off x="1028700" y="2981502"/>
            <a:ext cx="7509348" cy="5878469"/>
          </a:xfrm>
          <a:prstGeom prst="rect">
            <a:avLst/>
          </a:prstGeom>
        </p:spPr>
        <p:txBody>
          <a:bodyPr lIns="0" tIns="0" rIns="0" bIns="0" rtlCol="0" anchor="t">
            <a:spAutoFit/>
          </a:bodyPr>
          <a:lstStyle/>
          <a:p>
            <a:pPr marL="647705" lvl="1" indent="-323852" algn="l">
              <a:lnSpc>
                <a:spcPts val="4200"/>
              </a:lnSpc>
              <a:buFont typeface="Arial"/>
              <a:buChar char="•"/>
              <a:defRPr b="0" i="0"/>
            </a:pPr>
            <a:r>
              <a:rPr lang="1106" sz="3000" dirty="0">
                <a:solidFill>
                  <a:srgbClr val="5CE1E6"/>
                </a:solidFill>
                <a:latin typeface="Open Sauce Bold"/>
              </a:rPr>
              <a:t>Trosolwg o werthusiad o'r cynllun graddau peilot </a:t>
            </a:r>
          </a:p>
          <a:p>
            <a:pPr marL="323853" lvl="1" algn="l">
              <a:lnSpc>
                <a:spcPts val="4200"/>
              </a:lnSpc>
            </a:pPr>
            <a:endParaRPr lang="en-US" sz="1200" dirty="0">
              <a:solidFill>
                <a:srgbClr val="5CE1E6"/>
              </a:solidFill>
              <a:latin typeface="Open Sauce Bold"/>
            </a:endParaRPr>
          </a:p>
          <a:p>
            <a:pPr marL="647705" lvl="1" indent="-323852" algn="l">
              <a:lnSpc>
                <a:spcPts val="4200"/>
              </a:lnSpc>
              <a:buFont typeface="Arial"/>
              <a:buChar char="•"/>
              <a:defRPr b="0" i="0"/>
            </a:pPr>
            <a:r>
              <a:rPr lang="1106" sz="3000" dirty="0">
                <a:solidFill>
                  <a:srgbClr val="5CE1E6"/>
                </a:solidFill>
                <a:latin typeface="Open Sauce Bold"/>
              </a:rPr>
              <a:t>Sesiwn drafod – beth yw eich barn am ganfyddiadau'r gwerthusiad?</a:t>
            </a:r>
          </a:p>
          <a:p>
            <a:pPr marL="323853" lvl="1" algn="l">
              <a:lnSpc>
                <a:spcPts val="4200"/>
              </a:lnSpc>
            </a:pPr>
            <a:endParaRPr lang="en-US" sz="1200" dirty="0">
              <a:solidFill>
                <a:srgbClr val="5CE1E6"/>
              </a:solidFill>
              <a:latin typeface="Open Sauce Bold"/>
            </a:endParaRPr>
          </a:p>
          <a:p>
            <a:pPr marL="647705" lvl="1" indent="-323852" algn="l">
              <a:lnSpc>
                <a:spcPts val="4200"/>
              </a:lnSpc>
              <a:buFont typeface="Arial"/>
              <a:buChar char="•"/>
              <a:defRPr b="0" i="0"/>
            </a:pPr>
            <a:r>
              <a:rPr lang="1106" sz="3000" dirty="0">
                <a:solidFill>
                  <a:srgbClr val="5CE1E6"/>
                </a:solidFill>
                <a:latin typeface="Open Sauce Bold"/>
              </a:rPr>
              <a:t>Rhaglen ddeddfwriaethol Llywodraeth Cymru ac amserlenni</a:t>
            </a:r>
          </a:p>
          <a:p>
            <a:pPr marL="323853" lvl="1" algn="l">
              <a:lnSpc>
                <a:spcPts val="4200"/>
              </a:lnSpc>
            </a:pPr>
            <a:endParaRPr lang="en-US" sz="3000" dirty="0">
              <a:solidFill>
                <a:srgbClr val="5CE1E6"/>
              </a:solidFill>
              <a:latin typeface="Open Sauce Bold"/>
            </a:endParaRPr>
          </a:p>
          <a:p>
            <a:pPr marL="647705" lvl="1" indent="-323852" algn="l">
              <a:lnSpc>
                <a:spcPts val="4200"/>
              </a:lnSpc>
              <a:buFont typeface="Arial"/>
              <a:buChar char="•"/>
              <a:defRPr b="0" i="0"/>
            </a:pPr>
            <a:r>
              <a:rPr lang="1106" sz="3000" dirty="0">
                <a:solidFill>
                  <a:srgbClr val="5CE1E6"/>
                </a:solidFill>
                <a:latin typeface="Open Sauce Bold"/>
              </a:rPr>
              <a:t>Y camau nesaf </a:t>
            </a:r>
          </a:p>
          <a:p>
            <a:pPr algn="l">
              <a:lnSpc>
                <a:spcPts val="4200"/>
              </a:lnSpc>
              <a:spcBef>
                <a:spcPct val="0"/>
              </a:spcBef>
            </a:pPr>
            <a:endParaRPr lang="en-US" sz="3000" dirty="0">
              <a:solidFill>
                <a:srgbClr val="5CE1E6"/>
              </a:solidFill>
              <a:latin typeface="Open Sauce Bold"/>
            </a:endParaRPr>
          </a:p>
        </p:txBody>
      </p:sp>
      <p:sp>
        <p:nvSpPr>
          <p:cNvPr id="6" name="TextBox 4">
            <a:extLst>
              <a:ext uri="{FF2B5EF4-FFF2-40B4-BE49-F238E27FC236}">
                <a16:creationId xmlns:a16="http://schemas.microsoft.com/office/drawing/2014/main" id="{486AADB9-3A8A-A705-4307-2631DAC4D478}"/>
              </a:ext>
            </a:extLst>
          </p:cNvPr>
          <p:cNvSpPr txBox="1"/>
          <p:nvPr/>
        </p:nvSpPr>
        <p:spPr>
          <a:xfrm>
            <a:off x="8970318" y="2965173"/>
            <a:ext cx="8403282" cy="5339860"/>
          </a:xfrm>
          <a:prstGeom prst="rect">
            <a:avLst/>
          </a:prstGeom>
        </p:spPr>
        <p:txBody>
          <a:bodyPr wrap="square" lIns="0" tIns="0" rIns="0" bIns="0" rtlCol="0" anchor="t">
            <a:spAutoFit/>
          </a:bodyPr>
          <a:lstStyle/>
          <a:p>
            <a:pPr marL="647705" lvl="1" indent="-323852" algn="l">
              <a:lnSpc>
                <a:spcPts val="4200"/>
              </a:lnSpc>
              <a:buFont typeface="Arial"/>
              <a:buChar char="•"/>
            </a:pPr>
            <a:r>
              <a:rPr lang="en-US" sz="3000" dirty="0">
                <a:solidFill>
                  <a:schemeClr val="bg1"/>
                </a:solidFill>
                <a:latin typeface="Open Sauce Bold"/>
              </a:rPr>
              <a:t>Overview of the ratings pilot evaluation </a:t>
            </a:r>
          </a:p>
          <a:p>
            <a:pPr marL="323853" lvl="1" algn="l">
              <a:lnSpc>
                <a:spcPts val="4200"/>
              </a:lnSpc>
            </a:pPr>
            <a:endParaRPr lang="en-US" sz="1200" dirty="0">
              <a:solidFill>
                <a:schemeClr val="bg1"/>
              </a:solidFill>
              <a:latin typeface="Open Sauce Bold"/>
            </a:endParaRPr>
          </a:p>
          <a:p>
            <a:pPr marL="647705" lvl="1" indent="-323852">
              <a:lnSpc>
                <a:spcPts val="4200"/>
              </a:lnSpc>
              <a:buFont typeface="Arial"/>
              <a:buChar char="•"/>
            </a:pPr>
            <a:r>
              <a:rPr lang="en-US" sz="3000" dirty="0">
                <a:solidFill>
                  <a:schemeClr val="bg1"/>
                </a:solidFill>
                <a:latin typeface="Open Sauce Bold"/>
              </a:rPr>
              <a:t>Breakout session - what do you think of the evaluation findings?</a:t>
            </a:r>
          </a:p>
          <a:p>
            <a:pPr marL="323853" lvl="1" algn="l">
              <a:lnSpc>
                <a:spcPts val="4200"/>
              </a:lnSpc>
            </a:pPr>
            <a:endParaRPr lang="en-US" sz="1200" dirty="0">
              <a:solidFill>
                <a:schemeClr val="bg1"/>
              </a:solidFill>
              <a:latin typeface="Open Sauce Bold"/>
            </a:endParaRPr>
          </a:p>
          <a:p>
            <a:pPr marL="647705" lvl="1" indent="-323852" algn="l">
              <a:lnSpc>
                <a:spcPts val="4200"/>
              </a:lnSpc>
              <a:buFont typeface="Arial"/>
              <a:buChar char="•"/>
            </a:pPr>
            <a:r>
              <a:rPr lang="en-US" sz="3000" dirty="0">
                <a:solidFill>
                  <a:schemeClr val="bg1"/>
                </a:solidFill>
                <a:latin typeface="Open Sauce Bold"/>
              </a:rPr>
              <a:t>WG legislative </a:t>
            </a:r>
            <a:r>
              <a:rPr lang="en-US" sz="3000" dirty="0" err="1">
                <a:solidFill>
                  <a:schemeClr val="bg1"/>
                </a:solidFill>
                <a:latin typeface="Open Sauce Bold"/>
              </a:rPr>
              <a:t>programme</a:t>
            </a:r>
            <a:r>
              <a:rPr lang="en-US" sz="3000" dirty="0">
                <a:solidFill>
                  <a:schemeClr val="bg1"/>
                </a:solidFill>
                <a:latin typeface="Open Sauce Bold"/>
              </a:rPr>
              <a:t> and timescales</a:t>
            </a:r>
          </a:p>
          <a:p>
            <a:pPr marL="323853" lvl="1" algn="l">
              <a:lnSpc>
                <a:spcPts val="4200"/>
              </a:lnSpc>
            </a:pPr>
            <a:endParaRPr lang="en-US" sz="3000" dirty="0">
              <a:solidFill>
                <a:schemeClr val="bg1"/>
              </a:solidFill>
              <a:latin typeface="Open Sauce Bold"/>
            </a:endParaRPr>
          </a:p>
          <a:p>
            <a:pPr marL="647705" lvl="1" indent="-323852" algn="l">
              <a:lnSpc>
                <a:spcPts val="4200"/>
              </a:lnSpc>
              <a:buFont typeface="Arial"/>
              <a:buChar char="•"/>
            </a:pPr>
            <a:r>
              <a:rPr lang="en-US" sz="3000" dirty="0">
                <a:solidFill>
                  <a:schemeClr val="bg1"/>
                </a:solidFill>
                <a:latin typeface="Open Sauce Bold"/>
              </a:rPr>
              <a:t>Next steps </a:t>
            </a:r>
          </a:p>
          <a:p>
            <a:pPr algn="l">
              <a:lnSpc>
                <a:spcPts val="4200"/>
              </a:lnSpc>
              <a:spcBef>
                <a:spcPct val="0"/>
              </a:spcBef>
            </a:pPr>
            <a:endParaRPr lang="en-US" sz="3000" dirty="0">
              <a:solidFill>
                <a:srgbClr val="5CE1E6"/>
              </a:solidFill>
              <a:latin typeface="Open Sauce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p:cNvSpPr txBox="1"/>
          <p:nvPr/>
        </p:nvSpPr>
        <p:spPr>
          <a:xfrm>
            <a:off x="10003777" y="2602987"/>
            <a:ext cx="7509348" cy="4801251"/>
          </a:xfrm>
          <a:prstGeom prst="rect">
            <a:avLst/>
          </a:prstGeom>
        </p:spPr>
        <p:txBody>
          <a:bodyPr lIns="0" tIns="0" rIns="0" bIns="0" rtlCol="0" anchor="t">
            <a:spAutoFit/>
          </a:bodyPr>
          <a:lstStyle/>
          <a:p>
            <a:pPr marL="647700" lvl="1" indent="-323850" algn="l">
              <a:lnSpc>
                <a:spcPts val="4200"/>
              </a:lnSpc>
              <a:buFont typeface="Arial"/>
              <a:buChar char="•"/>
            </a:pPr>
            <a:r>
              <a:rPr lang="en-US" sz="3000" dirty="0">
                <a:solidFill>
                  <a:srgbClr val="FFFFFF"/>
                </a:solidFill>
                <a:latin typeface="Open Sauce Semi-Bold"/>
              </a:rPr>
              <a:t>Implemented silent ratings  </a:t>
            </a:r>
          </a:p>
          <a:p>
            <a:pPr marL="647700" lvl="1" indent="-323850" algn="l">
              <a:lnSpc>
                <a:spcPts val="4200"/>
              </a:lnSpc>
              <a:buFont typeface="Arial"/>
              <a:buChar char="•"/>
            </a:pPr>
            <a:r>
              <a:rPr lang="en-US" sz="3000" dirty="0">
                <a:solidFill>
                  <a:srgbClr val="FFFFFF"/>
                </a:solidFill>
                <a:latin typeface="Open Sauce Semi-Bold"/>
              </a:rPr>
              <a:t>1190 services have received silent ratings</a:t>
            </a:r>
          </a:p>
          <a:p>
            <a:pPr marL="647700" lvl="1" indent="-323850" algn="l">
              <a:lnSpc>
                <a:spcPts val="4200"/>
              </a:lnSpc>
              <a:buFont typeface="Arial"/>
              <a:buChar char="•"/>
            </a:pPr>
            <a:r>
              <a:rPr lang="en-US" sz="3000" dirty="0">
                <a:solidFill>
                  <a:srgbClr val="FFFFFF"/>
                </a:solidFill>
                <a:latin typeface="Open Sauce Semi-Bold"/>
              </a:rPr>
              <a:t>Commissioned independent evaluation of silent ratings (published 20 June 2024)</a:t>
            </a:r>
          </a:p>
          <a:p>
            <a:pPr algn="l">
              <a:lnSpc>
                <a:spcPts val="4200"/>
              </a:lnSpc>
            </a:pPr>
            <a:endParaRPr lang="en-US" sz="3000" dirty="0">
              <a:solidFill>
                <a:srgbClr val="FFFFFF"/>
              </a:solidFill>
              <a:latin typeface="Open Sauce Semi-Bold"/>
            </a:endParaRPr>
          </a:p>
          <a:p>
            <a:pPr algn="l">
              <a:lnSpc>
                <a:spcPts val="4200"/>
              </a:lnSpc>
            </a:pPr>
            <a:endParaRPr lang="en-US" sz="3000" dirty="0">
              <a:solidFill>
                <a:srgbClr val="FFFFFF"/>
              </a:solidFill>
              <a:latin typeface="Open Sauce Semi-Bold"/>
            </a:endParaRPr>
          </a:p>
          <a:p>
            <a:pPr algn="l">
              <a:lnSpc>
                <a:spcPts val="4200"/>
              </a:lnSpc>
              <a:spcBef>
                <a:spcPct val="0"/>
              </a:spcBef>
            </a:pPr>
            <a:endParaRPr lang="en-US" sz="3000" dirty="0">
              <a:solidFill>
                <a:srgbClr val="FFFFFF"/>
              </a:solidFill>
              <a:latin typeface="Open Sauce Semi-Bold"/>
            </a:endParaRPr>
          </a:p>
        </p:txBody>
      </p:sp>
      <p:grpSp>
        <p:nvGrpSpPr>
          <p:cNvPr id="3" name="Group 3">
            <a:extLst>
              <a:ext uri="{C183D7F6-B498-43B3-948B-1728B52AA6E4}">
                <adec:decorative xmlns:adec="http://schemas.microsoft.com/office/drawing/2017/decorative" val="1"/>
              </a:ext>
            </a:extLst>
          </p:cNvPr>
          <p:cNvGrpSpPr/>
          <p:nvPr/>
        </p:nvGrpSpPr>
        <p:grpSpPr>
          <a:xfrm>
            <a:off x="15443887" y="6383971"/>
            <a:ext cx="3086100" cy="308610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8B00"/>
            </a:solidFill>
          </p:spPr>
          <p:txBody>
            <a:bodyPr/>
            <a:lstStyle/>
            <a:p>
              <a:endParaRPr lang="en-GB"/>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6007329" y="6967005"/>
            <a:ext cx="1959216" cy="1920031"/>
          </a:xfrm>
          <a:custGeom>
            <a:avLst/>
            <a:gdLst/>
            <a:ahLst/>
            <a:cxnLst/>
            <a:rect l="l" t="t" r="r" b="b"/>
            <a:pathLst>
              <a:path w="1959216" h="1920031">
                <a:moveTo>
                  <a:pt x="0" y="0"/>
                </a:moveTo>
                <a:lnTo>
                  <a:pt x="1959216" y="0"/>
                </a:lnTo>
                <a:lnTo>
                  <a:pt x="1959216" y="1920032"/>
                </a:lnTo>
                <a:lnTo>
                  <a:pt x="0" y="19200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Freeform 7" descr="The front cover of the independent evaluation report about CIW's silent ratings pilot"/>
          <p:cNvSpPr/>
          <p:nvPr/>
        </p:nvSpPr>
        <p:spPr>
          <a:xfrm>
            <a:off x="6545054" y="6652391"/>
            <a:ext cx="3985987" cy="5635360"/>
          </a:xfrm>
          <a:custGeom>
            <a:avLst/>
            <a:gdLst/>
            <a:ahLst/>
            <a:cxnLst/>
            <a:rect l="l" t="t" r="r" b="b"/>
            <a:pathLst>
              <a:path w="3985987" h="5635360">
                <a:moveTo>
                  <a:pt x="0" y="0"/>
                </a:moveTo>
                <a:lnTo>
                  <a:pt x="3985987" y="0"/>
                </a:lnTo>
                <a:lnTo>
                  <a:pt x="3985987" y="5635361"/>
                </a:lnTo>
                <a:lnTo>
                  <a:pt x="0" y="5635361"/>
                </a:lnTo>
                <a:lnTo>
                  <a:pt x="0" y="0"/>
                </a:lnTo>
                <a:close/>
              </a:path>
            </a:pathLst>
          </a:custGeom>
          <a:blipFill>
            <a:blip r:embed="rId5"/>
            <a:stretch>
              <a:fillRect/>
            </a:stretch>
          </a:blipFill>
        </p:spPr>
        <p:txBody>
          <a:bodyPr/>
          <a:lstStyle/>
          <a:p>
            <a:endParaRPr lang="en-GB"/>
          </a:p>
        </p:txBody>
      </p:sp>
      <p:sp>
        <p:nvSpPr>
          <p:cNvPr id="8" name="TextBox 8"/>
          <p:cNvSpPr txBox="1"/>
          <p:nvPr/>
        </p:nvSpPr>
        <p:spPr>
          <a:xfrm>
            <a:off x="1028700" y="2602987"/>
            <a:ext cx="7509348" cy="4565352"/>
          </a:xfrm>
          <a:prstGeom prst="rect">
            <a:avLst/>
          </a:prstGeom>
        </p:spPr>
        <p:txBody>
          <a:bodyPr lIns="0" tIns="0" rIns="0" bIns="0" rtlCol="0" anchor="t">
            <a:spAutoFit/>
          </a:bodyPr>
          <a:lstStyle/>
          <a:p>
            <a:pPr marL="647700" lvl="1" indent="-323850" algn="l">
              <a:lnSpc>
                <a:spcPts val="4200"/>
              </a:lnSpc>
              <a:buFont typeface="Arial"/>
              <a:buChar char="•"/>
              <a:defRPr b="0" i="0"/>
            </a:pPr>
            <a:r>
              <a:rPr lang="1106" sz="3000" dirty="0">
                <a:solidFill>
                  <a:srgbClr val="FFFFFF"/>
                </a:solidFill>
                <a:latin typeface="Open Sauce Semi-Bold"/>
              </a:rPr>
              <a:t>Rhoddwyd graddau mud ar waith</a:t>
            </a:r>
            <a:endParaRPr lang="en-GB" sz="3000" dirty="0">
              <a:solidFill>
                <a:srgbClr val="FFFFFF"/>
              </a:solidFill>
              <a:latin typeface="Open Sauce Semi-Bold"/>
            </a:endParaRPr>
          </a:p>
          <a:p>
            <a:pPr marL="647700" lvl="1" indent="-323850" algn="l">
              <a:lnSpc>
                <a:spcPts val="4200"/>
              </a:lnSpc>
              <a:buFont typeface="Arial"/>
              <a:buChar char="•"/>
              <a:defRPr b="0" i="0"/>
            </a:pPr>
            <a:r>
              <a:rPr lang="1106" sz="3000" dirty="0">
                <a:solidFill>
                  <a:srgbClr val="FFFFFF"/>
                </a:solidFill>
                <a:latin typeface="Open Sauce Semi-Bold"/>
              </a:rPr>
              <a:t>Mae </a:t>
            </a:r>
            <a:r>
              <a:rPr lang="en-GB" sz="3000" dirty="0">
                <a:solidFill>
                  <a:srgbClr val="FFFFFF"/>
                </a:solidFill>
                <a:latin typeface="Open Sauce Semi-Bold"/>
              </a:rPr>
              <a:t>1190</a:t>
            </a:r>
            <a:r>
              <a:rPr lang="1106" sz="3000" dirty="0">
                <a:solidFill>
                  <a:srgbClr val="FFFFFF"/>
                </a:solidFill>
                <a:latin typeface="Open Sauce Semi-Bold"/>
              </a:rPr>
              <a:t> o wasanaethau wedi cael graddau mud</a:t>
            </a:r>
          </a:p>
          <a:p>
            <a:pPr marL="647700" lvl="1" indent="-323850" algn="l">
              <a:lnSpc>
                <a:spcPts val="4200"/>
              </a:lnSpc>
              <a:buFont typeface="Arial"/>
              <a:buChar char="•"/>
              <a:defRPr b="0" i="0"/>
            </a:pPr>
            <a:r>
              <a:rPr lang="1106" sz="3000" dirty="0">
                <a:solidFill>
                  <a:srgbClr val="FFFFFF"/>
                </a:solidFill>
                <a:latin typeface="Open Sauce Semi-Bold"/>
              </a:rPr>
              <a:t>Comisiynwyd gwerthusiad annibynnol o'r graddau mud (cyhoeddwyd </a:t>
            </a:r>
            <a:r>
              <a:rPr lang="en-GB" sz="3000" dirty="0">
                <a:solidFill>
                  <a:srgbClr val="FFFFFF"/>
                </a:solidFill>
                <a:latin typeface="Open Sauce Semi-Bold"/>
              </a:rPr>
              <a:t>20</a:t>
            </a:r>
            <a:r>
              <a:rPr lang="1106" sz="3000" dirty="0">
                <a:solidFill>
                  <a:srgbClr val="FFFFFF"/>
                </a:solidFill>
                <a:latin typeface="Open Sauce Semi-Bold"/>
              </a:rPr>
              <a:t> Mehefin 2024)</a:t>
            </a:r>
          </a:p>
          <a:p>
            <a:pPr algn="l">
              <a:lnSpc>
                <a:spcPts val="3640"/>
              </a:lnSpc>
            </a:pPr>
            <a:endParaRPr lang="en-US" sz="3000" dirty="0">
              <a:solidFill>
                <a:srgbClr val="5CE1E6"/>
              </a:solidFill>
              <a:latin typeface="Open Sauce Semi-Bold"/>
            </a:endParaRPr>
          </a:p>
          <a:p>
            <a:pPr algn="l">
              <a:lnSpc>
                <a:spcPts val="3360"/>
              </a:lnSpc>
            </a:pPr>
            <a:endParaRPr lang="en-US" sz="3000" dirty="0">
              <a:solidFill>
                <a:srgbClr val="5CE1E6"/>
              </a:solidFill>
              <a:latin typeface="Open Sauce Semi-Bold"/>
            </a:endParaRPr>
          </a:p>
          <a:p>
            <a:pPr algn="l">
              <a:lnSpc>
                <a:spcPts val="3360"/>
              </a:lnSpc>
              <a:spcBef>
                <a:spcPct val="0"/>
              </a:spcBef>
            </a:pPr>
            <a:endParaRPr lang="en-US" sz="3000" dirty="0">
              <a:solidFill>
                <a:srgbClr val="5CE1E6"/>
              </a:solidFill>
              <a:latin typeface="Open Sauce Semi-Bold"/>
            </a:endParaRPr>
          </a:p>
        </p:txBody>
      </p:sp>
      <p:sp>
        <p:nvSpPr>
          <p:cNvPr id="9" name="TextBox 9"/>
          <p:cNvSpPr txBox="1"/>
          <p:nvPr/>
        </p:nvSpPr>
        <p:spPr>
          <a:xfrm>
            <a:off x="1028700" y="962025"/>
            <a:ext cx="8975077" cy="636795"/>
          </a:xfrm>
          <a:prstGeom prst="rect">
            <a:avLst/>
          </a:prstGeom>
        </p:spPr>
        <p:txBody>
          <a:bodyPr lIns="0" tIns="0" rIns="0" bIns="0" rtlCol="0" anchor="t">
            <a:spAutoFit/>
          </a:bodyPr>
          <a:lstStyle/>
          <a:p>
            <a:pPr algn="l">
              <a:lnSpc>
                <a:spcPts val="5320"/>
              </a:lnSpc>
              <a:defRPr b="0" i="0"/>
            </a:pPr>
            <a:r>
              <a:rPr lang="1106" sz="3800" dirty="0">
                <a:solidFill>
                  <a:srgbClr val="5CE1E6"/>
                </a:solidFill>
                <a:latin typeface="Open Sauce Semi-Bold"/>
              </a:rPr>
              <a:t>Y stori hyd yma</a:t>
            </a:r>
            <a:r>
              <a:rPr lang="1106" sz="3800" dirty="0">
                <a:solidFill>
                  <a:srgbClr val="FFFFFF"/>
                </a:solidFill>
                <a:latin typeface="Open Sauce Semi-Bold"/>
              </a:rPr>
              <a:t> </a:t>
            </a:r>
          </a:p>
        </p:txBody>
      </p:sp>
      <p:sp>
        <p:nvSpPr>
          <p:cNvPr id="10" name="TextBox 10"/>
          <p:cNvSpPr txBox="1"/>
          <p:nvPr/>
        </p:nvSpPr>
        <p:spPr>
          <a:xfrm>
            <a:off x="10003777" y="962025"/>
            <a:ext cx="8975077" cy="636795"/>
          </a:xfrm>
          <a:prstGeom prst="rect">
            <a:avLst/>
          </a:prstGeom>
        </p:spPr>
        <p:txBody>
          <a:bodyPr lIns="0" tIns="0" rIns="0" bIns="0" rtlCol="0" anchor="t">
            <a:spAutoFit/>
          </a:bodyPr>
          <a:lstStyle/>
          <a:p>
            <a:pPr algn="l">
              <a:lnSpc>
                <a:spcPts val="5320"/>
              </a:lnSpc>
            </a:pPr>
            <a:r>
              <a:rPr lang="en-US" sz="3800">
                <a:solidFill>
                  <a:srgbClr val="FFFFFF"/>
                </a:solidFill>
                <a:latin typeface="Open Sauce Semi-Bold"/>
              </a:rPr>
              <a:t>The story so far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9" name="TextBox 9"/>
          <p:cNvSpPr txBox="1"/>
          <p:nvPr/>
        </p:nvSpPr>
        <p:spPr>
          <a:xfrm>
            <a:off x="1028700" y="962025"/>
            <a:ext cx="8975077" cy="621773"/>
          </a:xfrm>
          <a:prstGeom prst="rect">
            <a:avLst/>
          </a:prstGeom>
        </p:spPr>
        <p:txBody>
          <a:bodyPr lIns="0" tIns="0" rIns="0" bIns="0" rtlCol="0" anchor="t">
            <a:spAutoFit/>
          </a:bodyPr>
          <a:lstStyle/>
          <a:p>
            <a:pPr>
              <a:lnSpc>
                <a:spcPts val="5320"/>
              </a:lnSpc>
            </a:pPr>
            <a:r>
              <a:rPr lang="1106" sz="3800" dirty="0">
                <a:solidFill>
                  <a:srgbClr val="5CE1E6"/>
                </a:solidFill>
                <a:latin typeface="Open Sauce Semi-Bold"/>
              </a:rPr>
              <a:t>Y graddau hyd yma</a:t>
            </a:r>
            <a:r>
              <a:rPr lang="en-US" sz="3800" dirty="0">
                <a:solidFill>
                  <a:srgbClr val="FFFFFF"/>
                </a:solidFill>
                <a:latin typeface="Open Sauce Semi-Bold"/>
              </a:rPr>
              <a:t> / </a:t>
            </a:r>
            <a:r>
              <a:rPr lang="en-US" sz="3800" dirty="0">
                <a:solidFill>
                  <a:schemeClr val="bg1"/>
                </a:solidFill>
                <a:latin typeface="Open Sauce Semi-Bold"/>
              </a:rPr>
              <a:t>Ratings so far</a:t>
            </a:r>
          </a:p>
        </p:txBody>
      </p:sp>
      <p:graphicFrame>
        <p:nvGraphicFramePr>
          <p:cNvPr id="2" name="Chart 1" descr="A bar chart showing the breakdown of the number of Excellent, Good, Needs Improvement and Poor ratings that have been allocated">
            <a:extLst>
              <a:ext uri="{FF2B5EF4-FFF2-40B4-BE49-F238E27FC236}">
                <a16:creationId xmlns:a16="http://schemas.microsoft.com/office/drawing/2014/main" id="{86780CBF-6F75-8D13-18D1-20C1968B5DA9}"/>
              </a:ext>
            </a:extLst>
          </p:cNvPr>
          <p:cNvGraphicFramePr>
            <a:graphicFrameLocks/>
          </p:cNvGraphicFramePr>
          <p:nvPr>
            <p:extLst>
              <p:ext uri="{D42A27DB-BD31-4B8C-83A1-F6EECF244321}">
                <p14:modId xmlns:p14="http://schemas.microsoft.com/office/powerpoint/2010/main" val="639437865"/>
              </p:ext>
            </p:extLst>
          </p:nvPr>
        </p:nvGraphicFramePr>
        <p:xfrm>
          <a:off x="1219200" y="1598820"/>
          <a:ext cx="14020800" cy="82690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68833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12" name="Freeform 7" descr="The front cover of the independent evaluation report about CIW's silent ratings pilot">
            <a:extLst>
              <a:ext uri="{FF2B5EF4-FFF2-40B4-BE49-F238E27FC236}">
                <a16:creationId xmlns:a16="http://schemas.microsoft.com/office/drawing/2014/main" id="{FBC19A97-7B6C-6C76-96F3-7E510015BA9B}"/>
              </a:ext>
            </a:extLst>
          </p:cNvPr>
          <p:cNvSpPr/>
          <p:nvPr/>
        </p:nvSpPr>
        <p:spPr>
          <a:xfrm>
            <a:off x="5930994" y="526787"/>
            <a:ext cx="6426012" cy="9233426"/>
          </a:xfrm>
          <a:custGeom>
            <a:avLst/>
            <a:gdLst/>
            <a:ahLst/>
            <a:cxnLst/>
            <a:rect l="l" t="t" r="r" b="b"/>
            <a:pathLst>
              <a:path w="3985987" h="5635360">
                <a:moveTo>
                  <a:pt x="0" y="0"/>
                </a:moveTo>
                <a:lnTo>
                  <a:pt x="3985987" y="0"/>
                </a:lnTo>
                <a:lnTo>
                  <a:pt x="3985987" y="5635361"/>
                </a:lnTo>
                <a:lnTo>
                  <a:pt x="0" y="5635361"/>
                </a:lnTo>
                <a:lnTo>
                  <a:pt x="0" y="0"/>
                </a:lnTo>
                <a:close/>
              </a:path>
            </a:pathLst>
          </a:custGeom>
          <a:blipFill>
            <a:blip r:embed="rId3"/>
            <a:stretch>
              <a:fillRect/>
            </a:stretch>
          </a:blipFill>
        </p:spPr>
        <p:txBody>
          <a:bodyPr/>
          <a:lstStyle/>
          <a:p>
            <a:endParaRPr lang="en-GB"/>
          </a:p>
        </p:txBody>
      </p:sp>
    </p:spTree>
    <p:extLst>
      <p:ext uri="{BB962C8B-B14F-4D97-AF65-F5344CB8AC3E}">
        <p14:creationId xmlns:p14="http://schemas.microsoft.com/office/powerpoint/2010/main" val="288498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15716250" y="7200900"/>
            <a:ext cx="3086100" cy="308610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8B00"/>
            </a:solidFill>
          </p:spPr>
          <p:txBody>
            <a:bodyPr/>
            <a:lstStyle/>
            <a:p>
              <a:endParaRPr lang="en-GB"/>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5976788" y="7624768"/>
            <a:ext cx="2565024" cy="2093701"/>
          </a:xfrm>
          <a:custGeom>
            <a:avLst/>
            <a:gdLst/>
            <a:ahLst/>
            <a:cxnLst/>
            <a:rect l="l" t="t" r="r" b="b"/>
            <a:pathLst>
              <a:path w="2565024" h="2093701">
                <a:moveTo>
                  <a:pt x="0" y="0"/>
                </a:moveTo>
                <a:lnTo>
                  <a:pt x="2565024" y="0"/>
                </a:lnTo>
                <a:lnTo>
                  <a:pt x="2565024" y="2093700"/>
                </a:lnTo>
                <a:lnTo>
                  <a:pt x="0" y="20937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TextBox 7"/>
          <p:cNvSpPr txBox="1"/>
          <p:nvPr/>
        </p:nvSpPr>
        <p:spPr>
          <a:xfrm>
            <a:off x="1028700" y="962025"/>
            <a:ext cx="8975077" cy="636795"/>
          </a:xfrm>
          <a:prstGeom prst="rect">
            <a:avLst/>
          </a:prstGeom>
        </p:spPr>
        <p:txBody>
          <a:bodyPr lIns="0" tIns="0" rIns="0" bIns="0" rtlCol="0" anchor="t">
            <a:spAutoFit/>
          </a:bodyPr>
          <a:lstStyle/>
          <a:p>
            <a:pPr algn="l">
              <a:lnSpc>
                <a:spcPts val="5320"/>
              </a:lnSpc>
              <a:defRPr b="0" i="0"/>
            </a:pPr>
            <a:r>
              <a:rPr lang="1106" sz="3800" dirty="0">
                <a:solidFill>
                  <a:srgbClr val="5CE1E6"/>
                </a:solidFill>
                <a:latin typeface="Open Sauce Bold"/>
              </a:rPr>
              <a:t>Canfyddiadau allweddol</a:t>
            </a:r>
          </a:p>
        </p:txBody>
      </p:sp>
      <p:sp>
        <p:nvSpPr>
          <p:cNvPr id="8" name="TextBox 8"/>
          <p:cNvSpPr txBox="1"/>
          <p:nvPr/>
        </p:nvSpPr>
        <p:spPr>
          <a:xfrm>
            <a:off x="9144000" y="962025"/>
            <a:ext cx="8975077" cy="636795"/>
          </a:xfrm>
          <a:prstGeom prst="rect">
            <a:avLst/>
          </a:prstGeom>
        </p:spPr>
        <p:txBody>
          <a:bodyPr lIns="0" tIns="0" rIns="0" bIns="0" rtlCol="0" anchor="t">
            <a:spAutoFit/>
          </a:bodyPr>
          <a:lstStyle/>
          <a:p>
            <a:pPr algn="l">
              <a:lnSpc>
                <a:spcPts val="5320"/>
              </a:lnSpc>
            </a:pPr>
            <a:r>
              <a:rPr lang="en-US" sz="3800" dirty="0">
                <a:solidFill>
                  <a:srgbClr val="FFFFFF"/>
                </a:solidFill>
                <a:latin typeface="Open Sauce Bold"/>
              </a:rPr>
              <a:t>Key findings</a:t>
            </a:r>
          </a:p>
        </p:txBody>
      </p:sp>
      <p:sp>
        <p:nvSpPr>
          <p:cNvPr id="9" name="TextBox 9"/>
          <p:cNvSpPr txBox="1"/>
          <p:nvPr/>
        </p:nvSpPr>
        <p:spPr>
          <a:xfrm>
            <a:off x="1028700" y="2177655"/>
            <a:ext cx="7813597" cy="5324535"/>
          </a:xfrm>
          <a:prstGeom prst="rect">
            <a:avLst/>
          </a:prstGeom>
        </p:spPr>
        <p:txBody>
          <a:bodyPr lIns="0" tIns="0" rIns="0" bIns="0" rtlCol="0" anchor="t">
            <a:spAutoFit/>
          </a:bodyPr>
          <a:lstStyle/>
          <a:p>
            <a:endParaRPr lang="en-GB" sz="1000" b="0" i="0" u="none" strike="noStrike" baseline="0" dirty="0">
              <a:solidFill>
                <a:srgbClr val="5CE1E6"/>
              </a:solidFill>
              <a:latin typeface="Open Sauce Semi-Bold" panose="020B0604020202020204" charset="0"/>
            </a:endParaRPr>
          </a:p>
          <a:p>
            <a:pPr marL="285750" indent="-285750">
              <a:buFont typeface="Arial" pitchFamily="34" charset="0"/>
              <a:buChar char="•"/>
              <a:defRPr b="0" i="0"/>
            </a:pPr>
            <a:r>
              <a:rPr lang="1106" sz="2800" b="0" i="0" u="none" strike="noStrike" baseline="0" dirty="0">
                <a:solidFill>
                  <a:srgbClr val="5CE1E6"/>
                </a:solidFill>
                <a:latin typeface="Open Sauce Semi-Bold"/>
              </a:rPr>
              <a:t>Ar draws grwpiau rhanddeiliaid </a:t>
            </a:r>
            <a:r>
              <a:rPr lang="1106" sz="2800" b="1" i="0" u="none" strike="noStrike" baseline="0" dirty="0">
                <a:solidFill>
                  <a:srgbClr val="5CE1E6"/>
                </a:solidFill>
                <a:latin typeface="Open Sauce Semi-Bold"/>
              </a:rPr>
              <a:t>mae amrywiaeth eang o safbwyntiau ynghylch gwerth a phriodolrwydd graddau.</a:t>
            </a:r>
            <a:r>
              <a:rPr lang="1106" sz="2800" b="0" i="0" u="none" strike="noStrike" baseline="0" dirty="0">
                <a:solidFill>
                  <a:srgbClr val="5CE1E6"/>
                </a:solidFill>
                <a:latin typeface="Open Sauce Semi-Bold"/>
              </a:rPr>
              <a:t> Mae'r rhai sy'n </a:t>
            </a:r>
            <a:r>
              <a:rPr lang="1106" sz="2800" b="0" i="0" u="none" strike="noStrike" baseline="0" dirty="0">
                <a:solidFill>
                  <a:srgbClr val="5CE1E6"/>
                </a:solidFill>
                <a:latin typeface="Open Sauce Semi-Bold" panose="020B0604020202020204" charset="0"/>
              </a:rPr>
              <a:t>gefnogol</a:t>
            </a:r>
            <a:r>
              <a:rPr lang="1106" sz="2800" b="0" i="0" u="none" strike="noStrike" baseline="0" dirty="0">
                <a:solidFill>
                  <a:srgbClr val="5CE1E6"/>
                </a:solidFill>
                <a:latin typeface="Open Sauce Semi-Bold"/>
              </a:rPr>
              <a:t> ohonynt yn nodi eu cyfraniad posibl at gynnig dewis ystyrlon i bobl sy'n defnyddio gwasanaethau gofal a chymorth ac wrth ysgogi gwelliant. </a:t>
            </a:r>
          </a:p>
          <a:p>
            <a:endParaRPr lang="en-GB" sz="2800" b="0" i="0" u="none" strike="noStrike" baseline="0" dirty="0">
              <a:solidFill>
                <a:srgbClr val="5CE1E6"/>
              </a:solidFill>
              <a:latin typeface="Open Sauce Semi-Bold"/>
            </a:endParaRPr>
          </a:p>
          <a:p>
            <a:pPr marL="285750" indent="-285750">
              <a:buFont typeface="Arial" pitchFamily="34" charset="0"/>
              <a:buChar char="•"/>
              <a:defRPr b="0" i="0"/>
            </a:pPr>
            <a:r>
              <a:rPr lang="1106" sz="2800" b="0" i="0" u="none" strike="noStrike" baseline="0" dirty="0">
                <a:solidFill>
                  <a:srgbClr val="5CE1E6"/>
                </a:solidFill>
                <a:latin typeface="Open Sauce Semi-Bold"/>
              </a:rPr>
              <a:t>Mae'r rhai sy'n llai cefnogol yn codi pryderon ynghylch yr </a:t>
            </a:r>
            <a:r>
              <a:rPr lang="1106" sz="2800" b="1" i="0" u="none" strike="noStrike" baseline="0" dirty="0">
                <a:solidFill>
                  <a:srgbClr val="5CE1E6"/>
                </a:solidFill>
                <a:latin typeface="Open Sauce Semi-Bold"/>
              </a:rPr>
              <a:t>effaith ar reolwyr a staff a bygythiadau posibl i gynaliadwyedd darparwyr unigol a'r farchnad ehangach.</a:t>
            </a:r>
            <a:r>
              <a:rPr lang="1106" sz="2800" b="0" i="0" u="none" strike="noStrike" baseline="0" dirty="0">
                <a:solidFill>
                  <a:srgbClr val="5CE1E6"/>
                </a:solidFill>
                <a:latin typeface="Open Sauce Semi-Bold"/>
              </a:rPr>
              <a:t> </a:t>
            </a:r>
          </a:p>
        </p:txBody>
      </p:sp>
      <p:sp>
        <p:nvSpPr>
          <p:cNvPr id="10" name="TextBox 9">
            <a:extLst>
              <a:ext uri="{FF2B5EF4-FFF2-40B4-BE49-F238E27FC236}">
                <a16:creationId xmlns:a16="http://schemas.microsoft.com/office/drawing/2014/main" id="{E7282B82-8918-BB90-B089-B05F23A9E089}"/>
              </a:ext>
            </a:extLst>
          </p:cNvPr>
          <p:cNvSpPr txBox="1"/>
          <p:nvPr/>
        </p:nvSpPr>
        <p:spPr>
          <a:xfrm>
            <a:off x="9144000" y="2177655"/>
            <a:ext cx="7813597" cy="5601533"/>
          </a:xfrm>
          <a:prstGeom prst="rect">
            <a:avLst/>
          </a:prstGeom>
        </p:spPr>
        <p:txBody>
          <a:bodyPr lIns="0" tIns="0" rIns="0" bIns="0" rtlCol="0" anchor="t">
            <a:spAutoFit/>
          </a:bodyPr>
          <a:lstStyle/>
          <a:p>
            <a:pPr marL="457200" indent="-457200">
              <a:buFont typeface="Arial" panose="020B0604020202020204" pitchFamily="34" charset="0"/>
              <a:buChar char="•"/>
            </a:pPr>
            <a:r>
              <a:rPr lang="en-GB" sz="2800" b="0" i="0" u="none" strike="noStrike" baseline="0" dirty="0">
                <a:solidFill>
                  <a:schemeClr val="bg1"/>
                </a:solidFill>
                <a:latin typeface="Open Sauce Semi-Bold" panose="020B0604020202020204" charset="0"/>
              </a:rPr>
              <a:t>Across stakeholder groups </a:t>
            </a:r>
            <a:r>
              <a:rPr lang="en-GB" sz="2800" b="1" i="0" u="none" strike="noStrike" baseline="0" dirty="0">
                <a:solidFill>
                  <a:schemeClr val="bg1"/>
                </a:solidFill>
                <a:latin typeface="Open Sauce Semi-Bold" panose="020B0604020202020204" charset="0"/>
              </a:rPr>
              <a:t>there is a wide range of views regarding the value and appropriateness of ratings</a:t>
            </a:r>
            <a:r>
              <a:rPr lang="en-GB" sz="2800" b="0" i="0" u="none" strike="noStrike" baseline="0" dirty="0">
                <a:solidFill>
                  <a:schemeClr val="bg1"/>
                </a:solidFill>
                <a:latin typeface="Open Sauce Semi-Bold" panose="020B0604020202020204" charset="0"/>
              </a:rPr>
              <a:t>. Those in support highlight their potential contribution to meaningful choice for people using care and support services and in driving improvement. </a:t>
            </a:r>
          </a:p>
          <a:p>
            <a:endParaRPr lang="en-GB" sz="2800" b="0" i="0" u="none" strike="noStrike" baseline="0" dirty="0">
              <a:solidFill>
                <a:schemeClr val="bg1"/>
              </a:solidFill>
              <a:latin typeface="Open Sauce Semi-Bold" panose="020B0604020202020204" charset="0"/>
            </a:endParaRPr>
          </a:p>
          <a:p>
            <a:pPr marL="285750" indent="-285750">
              <a:buFont typeface="Arial" panose="020B0604020202020204" pitchFamily="34" charset="0"/>
              <a:buChar char="•"/>
            </a:pPr>
            <a:r>
              <a:rPr lang="en-GB" sz="2800" b="0" i="0" u="none" strike="noStrike" baseline="0" dirty="0">
                <a:solidFill>
                  <a:schemeClr val="bg1"/>
                </a:solidFill>
                <a:latin typeface="Open Sauce Semi-Bold" panose="020B0604020202020204" charset="0"/>
              </a:rPr>
              <a:t>Those who are less supportive raise concerns about the </a:t>
            </a:r>
            <a:r>
              <a:rPr lang="en-GB" sz="2800" b="1" i="0" u="none" strike="noStrike" baseline="0" dirty="0">
                <a:solidFill>
                  <a:schemeClr val="bg1"/>
                </a:solidFill>
                <a:latin typeface="Open Sauce Semi-Bold" panose="020B0604020202020204" charset="0"/>
              </a:rPr>
              <a:t>impact on managers and staff and potential threats to the sustainability of individual providers and the wider market</a:t>
            </a:r>
            <a:r>
              <a:rPr lang="en-GB" sz="2800" b="0" i="0" u="none" strike="noStrike" baseline="0" dirty="0">
                <a:solidFill>
                  <a:schemeClr val="bg1"/>
                </a:solidFill>
                <a:latin typeface="Open Sauce Semi-Bold" panose="020B0604020202020204" charset="0"/>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p:cNvSpPr txBox="1"/>
          <p:nvPr/>
        </p:nvSpPr>
        <p:spPr>
          <a:xfrm>
            <a:off x="667715" y="962025"/>
            <a:ext cx="8975077" cy="636795"/>
          </a:xfrm>
          <a:prstGeom prst="rect">
            <a:avLst/>
          </a:prstGeom>
        </p:spPr>
        <p:txBody>
          <a:bodyPr lIns="0" tIns="0" rIns="0" bIns="0" rtlCol="0" anchor="t">
            <a:spAutoFit/>
          </a:bodyPr>
          <a:lstStyle/>
          <a:p>
            <a:pPr algn="l">
              <a:lnSpc>
                <a:spcPts val="5320"/>
              </a:lnSpc>
              <a:defRPr b="0" i="0"/>
            </a:pPr>
            <a:r>
              <a:rPr lang="1106" sz="3800" dirty="0">
                <a:solidFill>
                  <a:srgbClr val="5CE1E6"/>
                </a:solidFill>
                <a:latin typeface="Open Sauce Bold"/>
              </a:rPr>
              <a:t>Canfyddiadau allweddol</a:t>
            </a:r>
          </a:p>
        </p:txBody>
      </p:sp>
      <p:sp>
        <p:nvSpPr>
          <p:cNvPr id="3" name="TextBox 3"/>
          <p:cNvSpPr txBox="1"/>
          <p:nvPr/>
        </p:nvSpPr>
        <p:spPr>
          <a:xfrm>
            <a:off x="9642792" y="962025"/>
            <a:ext cx="8975077" cy="636795"/>
          </a:xfrm>
          <a:prstGeom prst="rect">
            <a:avLst/>
          </a:prstGeom>
        </p:spPr>
        <p:txBody>
          <a:bodyPr lIns="0" tIns="0" rIns="0" bIns="0" rtlCol="0" anchor="t">
            <a:spAutoFit/>
          </a:bodyPr>
          <a:lstStyle/>
          <a:p>
            <a:pPr algn="l">
              <a:lnSpc>
                <a:spcPts val="5320"/>
              </a:lnSpc>
            </a:pPr>
            <a:r>
              <a:rPr lang="en-US" sz="3800">
                <a:solidFill>
                  <a:srgbClr val="FFFFFF"/>
                </a:solidFill>
                <a:latin typeface="Open Sauce Bold"/>
              </a:rPr>
              <a:t>Key findings</a:t>
            </a:r>
          </a:p>
        </p:txBody>
      </p:sp>
      <p:sp>
        <p:nvSpPr>
          <p:cNvPr id="4" name="TextBox 4"/>
          <p:cNvSpPr txBox="1"/>
          <p:nvPr/>
        </p:nvSpPr>
        <p:spPr>
          <a:xfrm>
            <a:off x="667715" y="2125206"/>
            <a:ext cx="7942885" cy="7478907"/>
          </a:xfrm>
          <a:prstGeom prst="rect">
            <a:avLst/>
          </a:prstGeom>
        </p:spPr>
        <p:txBody>
          <a:bodyPr wrap="square" lIns="0" tIns="0" rIns="0" bIns="0" rtlCol="0" anchor="t">
            <a:spAutoFit/>
          </a:bodyPr>
          <a:lstStyle/>
          <a:p>
            <a:pPr algn="l"/>
            <a:endParaRPr lang="en-GB" sz="2800" b="0" i="0" u="none" strike="noStrike" baseline="0" dirty="0">
              <a:solidFill>
                <a:srgbClr val="000000"/>
              </a:solidFill>
              <a:latin typeface="Open Sauce Semi-Bold" panose="020B0604020202020204" charset="0"/>
            </a:endParaRPr>
          </a:p>
          <a:p>
            <a:pPr marL="342900" indent="-342900">
              <a:buFont typeface="Arial" pitchFamily="34" charset="0"/>
              <a:buChar char="•"/>
              <a:defRPr b="0" i="0"/>
            </a:pPr>
            <a:r>
              <a:rPr lang="1106" sz="2800" b="1" i="0" u="none" strike="noStrike" baseline="0" dirty="0">
                <a:solidFill>
                  <a:srgbClr val="5CE1E6"/>
                </a:solidFill>
                <a:latin typeface="Open Sauce Semi-Bold"/>
              </a:rPr>
              <a:t>Mae pryderon ynghylch agweddau ar strwythur presennol graddau, </a:t>
            </a:r>
            <a:r>
              <a:rPr lang="1106" sz="2800" b="0" i="0" u="none" strike="noStrike" baseline="0" dirty="0">
                <a:solidFill>
                  <a:srgbClr val="5CE1E6"/>
                </a:solidFill>
                <a:latin typeface="Open Sauce Semi-Bold"/>
              </a:rPr>
              <a:t>yn benodol ehangder y radd ‘Da’ a'r cysylltiad rhwng y thema Llesiant a themâu eraill a ystyrir yn gamarweiniol mewn rhai achosion. </a:t>
            </a:r>
          </a:p>
          <a:p>
            <a:endParaRPr lang="en-GB" sz="2800" dirty="0">
              <a:solidFill>
                <a:srgbClr val="5CE1E6"/>
              </a:solidFill>
              <a:latin typeface="Open Sauce Semi-Bold"/>
            </a:endParaRPr>
          </a:p>
          <a:p>
            <a:pPr algn="l"/>
            <a:endParaRPr lang="en-GB" sz="1000" b="0" i="0" u="none" strike="noStrike" baseline="0" dirty="0">
              <a:solidFill>
                <a:srgbClr val="5CE1E6"/>
              </a:solidFill>
              <a:latin typeface="Calibri" panose="020F0502020204030204" pitchFamily="34" charset="0"/>
            </a:endParaRPr>
          </a:p>
          <a:p>
            <a:pPr marL="342900" indent="-342900">
              <a:buFont typeface="Arial" pitchFamily="34" charset="0"/>
              <a:buChar char="•"/>
              <a:defRPr b="0" i="0"/>
            </a:pPr>
            <a:r>
              <a:rPr lang="1106" sz="2800" b="1" i="0" u="none" strike="noStrike" baseline="0" dirty="0">
                <a:solidFill>
                  <a:srgbClr val="5CE1E6"/>
                </a:solidFill>
                <a:latin typeface="Open Sauce Semi-Bold"/>
              </a:rPr>
              <a:t>Mae achos rhesymegol dros gyhoeddi'r graddau a cheir cynsail mewn trefniadau graddau eraill.</a:t>
            </a:r>
            <a:r>
              <a:rPr lang="1106" sz="2800" b="0" i="0" u="none" strike="noStrike" baseline="0" dirty="0">
                <a:solidFill>
                  <a:srgbClr val="5CE1E6"/>
                </a:solidFill>
                <a:latin typeface="Open Sauce Semi-Bold"/>
              </a:rPr>
              <a:t> Fodd bynnag, codwyd risgiau cyhoeddi'r graddau yn llawn o ran yr effaith bosibl ar lesiant meddwl rheolwyr a staff, sefydlogrwydd timau o staff, sefyllfa ariannol darparwyr a cholled bosibl i'r busnes. </a:t>
            </a:r>
          </a:p>
          <a:p>
            <a:endParaRPr lang="en-GB" sz="2400" b="0" i="0" u="none" strike="noStrike" baseline="0" dirty="0">
              <a:solidFill>
                <a:srgbClr val="5CE1E6"/>
              </a:solidFill>
              <a:latin typeface="Open Sauce Semi-Bold" panose="020B0604020202020204" charset="0"/>
            </a:endParaRPr>
          </a:p>
          <a:p>
            <a:pPr algn="l">
              <a:lnSpc>
                <a:spcPts val="4200"/>
              </a:lnSpc>
            </a:pPr>
            <a:endParaRPr lang="en-US" sz="3000" dirty="0">
              <a:solidFill>
                <a:srgbClr val="5CE1E6"/>
              </a:solidFill>
              <a:latin typeface="Open Sauce Semi-Bold"/>
            </a:endParaRPr>
          </a:p>
        </p:txBody>
      </p:sp>
      <p:sp>
        <p:nvSpPr>
          <p:cNvPr id="6" name="TextBox 4">
            <a:extLst>
              <a:ext uri="{FF2B5EF4-FFF2-40B4-BE49-F238E27FC236}">
                <a16:creationId xmlns:a16="http://schemas.microsoft.com/office/drawing/2014/main" id="{C59F9800-472B-F00B-9B4B-C4DED5C46DBA}"/>
              </a:ext>
            </a:extLst>
          </p:cNvPr>
          <p:cNvSpPr txBox="1"/>
          <p:nvPr/>
        </p:nvSpPr>
        <p:spPr>
          <a:xfrm>
            <a:off x="9372600" y="2133141"/>
            <a:ext cx="7942885" cy="8032905"/>
          </a:xfrm>
          <a:prstGeom prst="rect">
            <a:avLst/>
          </a:prstGeom>
        </p:spPr>
        <p:txBody>
          <a:bodyPr wrap="square" lIns="0" tIns="0" rIns="0" bIns="0" rtlCol="0" anchor="t">
            <a:spAutoFit/>
          </a:bodyPr>
          <a:lstStyle/>
          <a:p>
            <a:pPr algn="l"/>
            <a:endParaRPr lang="en-GB" sz="1800" b="0" i="0" u="none" strike="noStrike" baseline="0" dirty="0">
              <a:solidFill>
                <a:srgbClr val="000000"/>
              </a:solidFill>
              <a:latin typeface="Open Sauce Semi-Bold" panose="020B0604020202020204" charset="0"/>
            </a:endParaRPr>
          </a:p>
          <a:p>
            <a:pPr marL="342900" indent="-342900">
              <a:buFont typeface="Arial" panose="020B0604020202020204" pitchFamily="34" charset="0"/>
              <a:buChar char="•"/>
            </a:pPr>
            <a:r>
              <a:rPr lang="en-GB" sz="2800" b="1" i="0" u="none" strike="noStrike" baseline="0" dirty="0">
                <a:solidFill>
                  <a:schemeClr val="bg1"/>
                </a:solidFill>
                <a:latin typeface="Open Sauce Semi-Bold" panose="020B0604020202020204" charset="0"/>
              </a:rPr>
              <a:t>There are concerns with aspects of the current rating’s ‘architecture’</a:t>
            </a:r>
            <a:r>
              <a:rPr lang="en-GB" sz="2800" b="0" i="0" u="none" strike="noStrike" baseline="0" dirty="0">
                <a:solidFill>
                  <a:schemeClr val="bg1"/>
                </a:solidFill>
                <a:latin typeface="Open Sauce Semi-Bold" panose="020B0604020202020204" charset="0"/>
              </a:rPr>
              <a:t>, notably the wide breadth of the ‘Good’ rating and the link between the Well-being and other themes which is seen as misleading in some instances. </a:t>
            </a:r>
          </a:p>
          <a:p>
            <a:endParaRPr lang="en-GB" sz="2800" dirty="0">
              <a:solidFill>
                <a:schemeClr val="bg1"/>
              </a:solidFill>
              <a:latin typeface="Open Sauce Semi-Bold" panose="020B0604020202020204" charset="0"/>
            </a:endParaRPr>
          </a:p>
          <a:p>
            <a:pPr algn="l"/>
            <a:endParaRPr lang="en-GB" sz="1000" b="0" i="0" u="none" strike="noStrike" baseline="0" dirty="0">
              <a:solidFill>
                <a:srgbClr val="000000"/>
              </a:solidFill>
              <a:latin typeface="Calibri" panose="020F0502020204030204" pitchFamily="34" charset="0"/>
            </a:endParaRPr>
          </a:p>
          <a:p>
            <a:pPr marL="342900" indent="-342900">
              <a:buFont typeface="Arial" panose="020B0604020202020204" pitchFamily="34" charset="0"/>
              <a:buChar char="•"/>
            </a:pPr>
            <a:r>
              <a:rPr lang="en-GB" sz="2800" b="1" i="0" u="none" strike="noStrike" baseline="0" dirty="0">
                <a:solidFill>
                  <a:schemeClr val="bg1"/>
                </a:solidFill>
                <a:latin typeface="Open Sauce Semi-Bold" panose="020B0604020202020204" charset="0"/>
              </a:rPr>
              <a:t>There is a logical case for ratings to be published and precedents exist in other ratings regimes</a:t>
            </a:r>
            <a:r>
              <a:rPr lang="en-GB" sz="2800" b="0" i="0" u="none" strike="noStrike" baseline="0" dirty="0">
                <a:solidFill>
                  <a:schemeClr val="bg1"/>
                </a:solidFill>
                <a:latin typeface="Open Sauce Semi-Bold" panose="020B0604020202020204" charset="0"/>
              </a:rPr>
              <a:t>. However, the risks of full publication in terms of possible impact on the mental well-being of managers and staff, stability of staff teams, the financial standing of providers and potential loss of business were raised. </a:t>
            </a:r>
          </a:p>
          <a:p>
            <a:endParaRPr lang="en-GB" sz="2400" b="0" i="0" u="none" strike="noStrike" baseline="0" dirty="0">
              <a:solidFill>
                <a:schemeClr val="bg1"/>
              </a:solidFill>
              <a:latin typeface="Open Sauce Semi-Bold" panose="020B0604020202020204" charset="0"/>
            </a:endParaRPr>
          </a:p>
          <a:p>
            <a:pPr algn="l">
              <a:lnSpc>
                <a:spcPts val="4200"/>
              </a:lnSpc>
            </a:pPr>
            <a:endParaRPr lang="en-US" sz="3000" dirty="0">
              <a:solidFill>
                <a:srgbClr val="5CE1E6"/>
              </a:solidFill>
              <a:latin typeface="Open Sauce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pic>
        <p:nvPicPr>
          <p:cNvPr id="3" name="Unpublished ratings  evaluation summary" descr="An English language video summarising the silent ratings pilot and feedback contained within the evaluation report">
            <a:hlinkClick r:id="" action="ppaction://media"/>
            <a:extLst>
              <a:ext uri="{FF2B5EF4-FFF2-40B4-BE49-F238E27FC236}">
                <a16:creationId xmlns:a16="http://schemas.microsoft.com/office/drawing/2014/main" id="{69A2AD14-16A4-00F9-620A-2CB43E0B0AC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8288000" cy="10287000"/>
          </a:xfrm>
          <a:prstGeom prst="rect">
            <a:avLst/>
          </a:prstGeom>
        </p:spPr>
      </p:pic>
    </p:spTree>
    <p:extLst>
      <p:ext uri="{BB962C8B-B14F-4D97-AF65-F5344CB8AC3E}">
        <p14:creationId xmlns:p14="http://schemas.microsoft.com/office/powerpoint/2010/main" val="180889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6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p:cNvSpPr txBox="1"/>
          <p:nvPr/>
        </p:nvSpPr>
        <p:spPr>
          <a:xfrm>
            <a:off x="1028700" y="962025"/>
            <a:ext cx="8975077" cy="636795"/>
          </a:xfrm>
          <a:prstGeom prst="rect">
            <a:avLst/>
          </a:prstGeom>
        </p:spPr>
        <p:txBody>
          <a:bodyPr lIns="0" tIns="0" rIns="0" bIns="0" rtlCol="0" anchor="t">
            <a:spAutoFit/>
          </a:bodyPr>
          <a:lstStyle/>
          <a:p>
            <a:pPr algn="l">
              <a:lnSpc>
                <a:spcPts val="5320"/>
              </a:lnSpc>
              <a:defRPr b="0" i="0"/>
            </a:pPr>
            <a:r>
              <a:rPr lang="1106" sz="3800" dirty="0">
                <a:solidFill>
                  <a:srgbClr val="5CE1E6"/>
                </a:solidFill>
                <a:latin typeface="Open Sauce Bold"/>
              </a:rPr>
              <a:t>Argymhellion</a:t>
            </a:r>
          </a:p>
        </p:txBody>
      </p:sp>
      <p:sp>
        <p:nvSpPr>
          <p:cNvPr id="3" name="TextBox 3"/>
          <p:cNvSpPr txBox="1"/>
          <p:nvPr/>
        </p:nvSpPr>
        <p:spPr>
          <a:xfrm>
            <a:off x="1028700" y="2789408"/>
            <a:ext cx="7438063" cy="5339860"/>
          </a:xfrm>
          <a:prstGeom prst="rect">
            <a:avLst/>
          </a:prstGeom>
        </p:spPr>
        <p:txBody>
          <a:bodyPr lIns="0" tIns="0" rIns="0" bIns="0" rtlCol="0" anchor="t">
            <a:spAutoFit/>
          </a:bodyPr>
          <a:lstStyle/>
          <a:p>
            <a:pPr marL="647705" lvl="1" indent="-323852" algn="l">
              <a:lnSpc>
                <a:spcPts val="4200"/>
              </a:lnSpc>
              <a:buFont typeface="Arial"/>
              <a:buChar char="•"/>
              <a:defRPr b="0" i="0"/>
            </a:pPr>
            <a:r>
              <a:rPr lang="1106" sz="3000" dirty="0">
                <a:solidFill>
                  <a:srgbClr val="5CE1E6"/>
                </a:solidFill>
                <a:latin typeface="Open Sauce Bold"/>
              </a:rPr>
              <a:t>Adolygu'r pedair thema, yn enwedig y thema llesiant a'i chysylltiad â'r meysydd eraill</a:t>
            </a:r>
          </a:p>
          <a:p>
            <a:pPr marL="323853" lvl="1" algn="l">
              <a:lnSpc>
                <a:spcPts val="4200"/>
              </a:lnSpc>
            </a:pPr>
            <a:endParaRPr lang="en-US" sz="3000" dirty="0">
              <a:solidFill>
                <a:srgbClr val="5CE1E6"/>
              </a:solidFill>
              <a:latin typeface="Open Sauce Bold"/>
            </a:endParaRPr>
          </a:p>
          <a:p>
            <a:pPr marL="647705" lvl="1" indent="-323852" algn="l">
              <a:lnSpc>
                <a:spcPts val="4200"/>
              </a:lnSpc>
              <a:buFont typeface="Arial"/>
              <a:buChar char="•"/>
              <a:defRPr b="0" i="0"/>
            </a:pPr>
            <a:r>
              <a:rPr lang="1106" sz="3000" dirty="0">
                <a:solidFill>
                  <a:srgbClr val="5CE1E6"/>
                </a:solidFill>
                <a:latin typeface="Open Sauce Bold"/>
              </a:rPr>
              <a:t>Adolygu'r lefelau, er mwyn mynd i'r afael â'r mater yn ymwneud ag ehangder</a:t>
            </a:r>
          </a:p>
          <a:p>
            <a:pPr marL="323853" lvl="1" algn="l">
              <a:lnSpc>
                <a:spcPts val="4200"/>
              </a:lnSpc>
            </a:pPr>
            <a:endParaRPr lang="en-US" sz="3000" dirty="0">
              <a:solidFill>
                <a:srgbClr val="5CE1E6"/>
              </a:solidFill>
              <a:latin typeface="Open Sauce Bold"/>
            </a:endParaRPr>
          </a:p>
          <a:p>
            <a:pPr marL="647705" lvl="1" indent="-323852" algn="l">
              <a:lnSpc>
                <a:spcPts val="4200"/>
              </a:lnSpc>
              <a:buFont typeface="Arial"/>
              <a:buChar char="•"/>
              <a:defRPr b="0" i="0"/>
            </a:pPr>
            <a:r>
              <a:rPr lang="1106" sz="3000" dirty="0">
                <a:solidFill>
                  <a:srgbClr val="5CE1E6"/>
                </a:solidFill>
                <a:latin typeface="Open Sauce Bold"/>
              </a:rPr>
              <a:t>Cryfhau'r broses herio a gwella tryloywder</a:t>
            </a:r>
          </a:p>
        </p:txBody>
      </p:sp>
      <p:sp>
        <p:nvSpPr>
          <p:cNvPr id="4" name="TextBox 4"/>
          <p:cNvSpPr txBox="1"/>
          <p:nvPr/>
        </p:nvSpPr>
        <p:spPr>
          <a:xfrm>
            <a:off x="9829800" y="962025"/>
            <a:ext cx="8975077" cy="636795"/>
          </a:xfrm>
          <a:prstGeom prst="rect">
            <a:avLst/>
          </a:prstGeom>
        </p:spPr>
        <p:txBody>
          <a:bodyPr lIns="0" tIns="0" rIns="0" bIns="0" rtlCol="0" anchor="t">
            <a:spAutoFit/>
          </a:bodyPr>
          <a:lstStyle/>
          <a:p>
            <a:pPr algn="l">
              <a:lnSpc>
                <a:spcPts val="5320"/>
              </a:lnSpc>
            </a:pPr>
            <a:r>
              <a:rPr lang="en-US" sz="3800" dirty="0">
                <a:solidFill>
                  <a:srgbClr val="FFFFFF"/>
                </a:solidFill>
                <a:latin typeface="Open Sauce Bold"/>
              </a:rPr>
              <a:t>Recommendations</a:t>
            </a:r>
          </a:p>
        </p:txBody>
      </p:sp>
      <p:sp>
        <p:nvSpPr>
          <p:cNvPr id="6" name="TextBox 3">
            <a:extLst>
              <a:ext uri="{FF2B5EF4-FFF2-40B4-BE49-F238E27FC236}">
                <a16:creationId xmlns:a16="http://schemas.microsoft.com/office/drawing/2014/main" id="{3D5996D8-5C6A-A29C-C13B-D58C7CD96CAA}"/>
              </a:ext>
            </a:extLst>
          </p:cNvPr>
          <p:cNvSpPr txBox="1"/>
          <p:nvPr/>
        </p:nvSpPr>
        <p:spPr>
          <a:xfrm>
            <a:off x="9296400" y="2816622"/>
            <a:ext cx="7438063" cy="4801251"/>
          </a:xfrm>
          <a:prstGeom prst="rect">
            <a:avLst/>
          </a:prstGeom>
        </p:spPr>
        <p:txBody>
          <a:bodyPr lIns="0" tIns="0" rIns="0" bIns="0" rtlCol="0" anchor="t">
            <a:spAutoFit/>
          </a:bodyPr>
          <a:lstStyle/>
          <a:p>
            <a:pPr marL="647705" lvl="1" indent="-323852" algn="l">
              <a:lnSpc>
                <a:spcPts val="4200"/>
              </a:lnSpc>
              <a:buFont typeface="Arial"/>
              <a:buChar char="•"/>
            </a:pPr>
            <a:r>
              <a:rPr lang="en-US" sz="3000" dirty="0">
                <a:solidFill>
                  <a:schemeClr val="bg1"/>
                </a:solidFill>
                <a:latin typeface="Open Sauce Bold" panose="020B0604020202020204" charset="0"/>
              </a:rPr>
              <a:t>Review the four themes, particularly well-being and its link with the other areas</a:t>
            </a:r>
          </a:p>
          <a:p>
            <a:pPr marL="323853" lvl="1" algn="l">
              <a:lnSpc>
                <a:spcPts val="4200"/>
              </a:lnSpc>
            </a:pPr>
            <a:endParaRPr lang="en-US" sz="3000" dirty="0">
              <a:solidFill>
                <a:schemeClr val="bg1"/>
              </a:solidFill>
              <a:latin typeface="Open Sauce Bold" panose="020B0604020202020204" charset="0"/>
            </a:endParaRPr>
          </a:p>
          <a:p>
            <a:pPr marL="647705" lvl="1" indent="-323852" algn="l">
              <a:lnSpc>
                <a:spcPts val="4200"/>
              </a:lnSpc>
              <a:buFont typeface="Arial"/>
              <a:buChar char="•"/>
            </a:pPr>
            <a:r>
              <a:rPr lang="en-US" sz="3000" dirty="0">
                <a:solidFill>
                  <a:schemeClr val="bg1"/>
                </a:solidFill>
                <a:latin typeface="Open Sauce Bold" panose="020B0604020202020204" charset="0"/>
              </a:rPr>
              <a:t>Review the levels, to address the breadth issue</a:t>
            </a:r>
          </a:p>
          <a:p>
            <a:pPr marL="323853" lvl="1" algn="l">
              <a:lnSpc>
                <a:spcPts val="4200"/>
              </a:lnSpc>
            </a:pPr>
            <a:endParaRPr lang="en-US" sz="3000" dirty="0">
              <a:solidFill>
                <a:schemeClr val="bg1"/>
              </a:solidFill>
              <a:latin typeface="Open Sauce Bold" panose="020B0604020202020204" charset="0"/>
            </a:endParaRPr>
          </a:p>
          <a:p>
            <a:pPr marL="647705" lvl="1" indent="-323852" algn="l">
              <a:lnSpc>
                <a:spcPts val="4200"/>
              </a:lnSpc>
              <a:buFont typeface="Arial"/>
              <a:buChar char="•"/>
            </a:pPr>
            <a:r>
              <a:rPr lang="en-US" sz="3000" dirty="0">
                <a:solidFill>
                  <a:schemeClr val="bg1"/>
                </a:solidFill>
                <a:latin typeface="Open Sauce Bold" panose="020B0604020202020204" charset="0"/>
              </a:rPr>
              <a:t>Strengthen the challenge process and improve transparency</a:t>
            </a:r>
          </a:p>
        </p:txBody>
      </p:sp>
    </p:spTree>
    <p:extLst>
      <p:ext uri="{BB962C8B-B14F-4D97-AF65-F5344CB8AC3E}">
        <p14:creationId xmlns:p14="http://schemas.microsoft.com/office/powerpoint/2010/main" val="3223689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p:cNvSpPr txBox="1"/>
          <p:nvPr/>
        </p:nvSpPr>
        <p:spPr>
          <a:xfrm>
            <a:off x="1028700" y="962025"/>
            <a:ext cx="8975077" cy="636795"/>
          </a:xfrm>
          <a:prstGeom prst="rect">
            <a:avLst/>
          </a:prstGeom>
        </p:spPr>
        <p:txBody>
          <a:bodyPr lIns="0" tIns="0" rIns="0" bIns="0" rtlCol="0" anchor="t">
            <a:spAutoFit/>
          </a:bodyPr>
          <a:lstStyle/>
          <a:p>
            <a:pPr algn="l">
              <a:lnSpc>
                <a:spcPts val="5320"/>
              </a:lnSpc>
              <a:defRPr b="0" i="0"/>
            </a:pPr>
            <a:r>
              <a:rPr lang="1106" sz="3800" dirty="0">
                <a:solidFill>
                  <a:srgbClr val="5CE1E6"/>
                </a:solidFill>
                <a:latin typeface="Open Sauce Bold"/>
              </a:rPr>
              <a:t>Argymhellion</a:t>
            </a:r>
          </a:p>
        </p:txBody>
      </p:sp>
      <p:sp>
        <p:nvSpPr>
          <p:cNvPr id="3" name="TextBox 3"/>
          <p:cNvSpPr txBox="1"/>
          <p:nvPr/>
        </p:nvSpPr>
        <p:spPr>
          <a:xfrm>
            <a:off x="1028700" y="2789408"/>
            <a:ext cx="7438063" cy="5878469"/>
          </a:xfrm>
          <a:prstGeom prst="rect">
            <a:avLst/>
          </a:prstGeom>
        </p:spPr>
        <p:txBody>
          <a:bodyPr lIns="0" tIns="0" rIns="0" bIns="0" rtlCol="0" anchor="t">
            <a:spAutoFit/>
          </a:bodyPr>
          <a:lstStyle/>
          <a:p>
            <a:pPr marL="647705" lvl="1" indent="-323852" algn="l">
              <a:lnSpc>
                <a:spcPts val="4200"/>
              </a:lnSpc>
              <a:buFont typeface="Arial"/>
              <a:buChar char="•"/>
              <a:defRPr b="0" i="0"/>
            </a:pPr>
            <a:r>
              <a:rPr lang="1106" sz="3000" dirty="0">
                <a:solidFill>
                  <a:srgbClr val="5CE1E6"/>
                </a:solidFill>
                <a:latin typeface="Open Sauce Semi-Bold"/>
              </a:rPr>
              <a:t>Egluro'r broses ar ôl arolygiad</a:t>
            </a:r>
            <a:endParaRPr lang="en-GB" sz="3000" dirty="0">
              <a:solidFill>
                <a:srgbClr val="5CE1E6"/>
              </a:solidFill>
              <a:latin typeface="Open Sauce Semi-Bold"/>
            </a:endParaRPr>
          </a:p>
          <a:p>
            <a:pPr marL="323853" lvl="1" algn="l">
              <a:lnSpc>
                <a:spcPts val="4200"/>
              </a:lnSpc>
              <a:defRPr b="0" i="0"/>
            </a:pPr>
            <a:endParaRPr lang="1106" sz="3000" dirty="0">
              <a:solidFill>
                <a:srgbClr val="5CE1E6"/>
              </a:solidFill>
              <a:latin typeface="Open Sauce Semi-Bold"/>
            </a:endParaRPr>
          </a:p>
          <a:p>
            <a:pPr marL="647705" lvl="1" indent="-323852" algn="l">
              <a:lnSpc>
                <a:spcPts val="4200"/>
              </a:lnSpc>
              <a:buFont typeface="Arial"/>
              <a:buChar char="•"/>
              <a:defRPr b="0" i="0"/>
            </a:pPr>
            <a:r>
              <a:rPr lang="1106" sz="3000" dirty="0">
                <a:solidFill>
                  <a:srgbClr val="5CE1E6"/>
                </a:solidFill>
                <a:latin typeface="Open Sauce Bold"/>
              </a:rPr>
              <a:t>Rhoi cyfarwyddiadau clir i ddarparwyr ar sut y dylid arddangos/cyfleu graddau</a:t>
            </a:r>
          </a:p>
          <a:p>
            <a:pPr marL="323853" lvl="1" algn="l">
              <a:lnSpc>
                <a:spcPts val="4200"/>
              </a:lnSpc>
            </a:pPr>
            <a:endParaRPr lang="en-US" sz="3000" dirty="0">
              <a:solidFill>
                <a:srgbClr val="5CE1E6"/>
              </a:solidFill>
              <a:latin typeface="Open Sauce Bold"/>
            </a:endParaRPr>
          </a:p>
          <a:p>
            <a:pPr marL="647705" lvl="1" indent="-323852" algn="l">
              <a:lnSpc>
                <a:spcPts val="4200"/>
              </a:lnSpc>
              <a:buFont typeface="Arial"/>
              <a:buChar char="•"/>
              <a:defRPr b="0" i="0"/>
            </a:pPr>
            <a:r>
              <a:rPr lang="1106" sz="3000" dirty="0">
                <a:solidFill>
                  <a:srgbClr val="5CE1E6"/>
                </a:solidFill>
                <a:latin typeface="Open Sauce Bold"/>
              </a:rPr>
              <a:t>Llunio rhaglen cyngor, cymorth a myfyrio gan gynnwys hyfforddiant mewnol ar gyfer arolygwyr, sesiynau ymwybyddiaeth ar y cyd ac adolygiad parhaus</a:t>
            </a:r>
          </a:p>
        </p:txBody>
      </p:sp>
      <p:sp>
        <p:nvSpPr>
          <p:cNvPr id="4" name="TextBox 4"/>
          <p:cNvSpPr txBox="1"/>
          <p:nvPr/>
        </p:nvSpPr>
        <p:spPr>
          <a:xfrm>
            <a:off x="10286427" y="962025"/>
            <a:ext cx="8975077" cy="636795"/>
          </a:xfrm>
          <a:prstGeom prst="rect">
            <a:avLst/>
          </a:prstGeom>
        </p:spPr>
        <p:txBody>
          <a:bodyPr lIns="0" tIns="0" rIns="0" bIns="0" rtlCol="0" anchor="t">
            <a:spAutoFit/>
          </a:bodyPr>
          <a:lstStyle/>
          <a:p>
            <a:pPr algn="l">
              <a:lnSpc>
                <a:spcPts val="5320"/>
              </a:lnSpc>
            </a:pPr>
            <a:r>
              <a:rPr lang="en-US" sz="3800">
                <a:solidFill>
                  <a:srgbClr val="FFFFFF"/>
                </a:solidFill>
                <a:latin typeface="Open Sauce Bold"/>
              </a:rPr>
              <a:t>Recommendations</a:t>
            </a:r>
          </a:p>
        </p:txBody>
      </p:sp>
      <p:sp>
        <p:nvSpPr>
          <p:cNvPr id="5" name="TextBox 5"/>
          <p:cNvSpPr txBox="1"/>
          <p:nvPr/>
        </p:nvSpPr>
        <p:spPr>
          <a:xfrm>
            <a:off x="9821237" y="2789408"/>
            <a:ext cx="7438063" cy="5878469"/>
          </a:xfrm>
          <a:prstGeom prst="rect">
            <a:avLst/>
          </a:prstGeom>
        </p:spPr>
        <p:txBody>
          <a:bodyPr lIns="0" tIns="0" rIns="0" bIns="0" rtlCol="0" anchor="t">
            <a:spAutoFit/>
          </a:bodyPr>
          <a:lstStyle/>
          <a:p>
            <a:pPr marL="647705" lvl="1" indent="-323852" algn="l">
              <a:lnSpc>
                <a:spcPts val="4200"/>
              </a:lnSpc>
              <a:buFont typeface="Arial"/>
              <a:buChar char="•"/>
            </a:pPr>
            <a:r>
              <a:rPr lang="en-US" sz="3000" dirty="0">
                <a:solidFill>
                  <a:srgbClr val="FFFFFF"/>
                </a:solidFill>
                <a:latin typeface="Open Sauce Semi-Bold"/>
              </a:rPr>
              <a:t>Clarify post-inspection process</a:t>
            </a:r>
          </a:p>
          <a:p>
            <a:pPr marL="323853" lvl="1" algn="l">
              <a:lnSpc>
                <a:spcPts val="4200"/>
              </a:lnSpc>
            </a:pPr>
            <a:endParaRPr lang="en-US" sz="3000" dirty="0">
              <a:solidFill>
                <a:srgbClr val="FFFFFF"/>
              </a:solidFill>
              <a:latin typeface="Open Sauce Semi-Bold"/>
            </a:endParaRPr>
          </a:p>
          <a:p>
            <a:pPr marL="647705" lvl="1" indent="-323852" algn="l">
              <a:lnSpc>
                <a:spcPts val="4200"/>
              </a:lnSpc>
              <a:buFont typeface="Arial"/>
              <a:buChar char="•"/>
            </a:pPr>
            <a:r>
              <a:rPr lang="en-US" sz="3000" dirty="0">
                <a:solidFill>
                  <a:srgbClr val="FFFFFF"/>
                </a:solidFill>
                <a:latin typeface="Open Sauce Bold"/>
              </a:rPr>
              <a:t>Clear directions for providers on how ratings should be displayed/ communicated</a:t>
            </a:r>
          </a:p>
          <a:p>
            <a:pPr marL="323853" lvl="1" algn="l">
              <a:lnSpc>
                <a:spcPts val="4200"/>
              </a:lnSpc>
            </a:pPr>
            <a:endParaRPr lang="en-US" sz="3000" dirty="0">
              <a:solidFill>
                <a:srgbClr val="FFFFFF"/>
              </a:solidFill>
              <a:latin typeface="Open Sauce Bold"/>
            </a:endParaRPr>
          </a:p>
          <a:p>
            <a:pPr marL="647705" lvl="1" indent="-323852" algn="l">
              <a:lnSpc>
                <a:spcPts val="4200"/>
              </a:lnSpc>
              <a:buFont typeface="Arial"/>
              <a:buChar char="•"/>
            </a:pPr>
            <a:r>
              <a:rPr lang="en-US" sz="3000" dirty="0">
                <a:solidFill>
                  <a:srgbClr val="FFFFFF"/>
                </a:solidFill>
                <a:latin typeface="Open Sauce Bold"/>
              </a:rPr>
              <a:t>Advice, support and reflection </a:t>
            </a:r>
            <a:r>
              <a:rPr lang="en-US" sz="3000" dirty="0" err="1">
                <a:solidFill>
                  <a:srgbClr val="FFFFFF"/>
                </a:solidFill>
                <a:latin typeface="Open Sauce Bold"/>
              </a:rPr>
              <a:t>programme</a:t>
            </a:r>
            <a:r>
              <a:rPr lang="en-US" sz="3000" dirty="0">
                <a:solidFill>
                  <a:srgbClr val="FFFFFF"/>
                </a:solidFill>
                <a:latin typeface="Open Sauce Bold"/>
              </a:rPr>
              <a:t> including internal training for inspectors, joint awareness sessions and ongoing review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794B59AF-4482-9652-0A8C-E82421A87053}"/>
              </a:ext>
            </a:extLst>
          </p:cNvPr>
          <p:cNvSpPr/>
          <p:nvPr/>
        </p:nvSpPr>
        <p:spPr>
          <a:xfrm>
            <a:off x="762000" y="8115300"/>
            <a:ext cx="16916400" cy="1905000"/>
          </a:xfrm>
          <a:prstGeom prst="roundRect">
            <a:avLst/>
          </a:prstGeom>
          <a:solidFill>
            <a:srgbClr val="F28B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
            <a:extLst>
              <a:ext uri="{FF2B5EF4-FFF2-40B4-BE49-F238E27FC236}">
                <a16:creationId xmlns:a16="http://schemas.microsoft.com/office/drawing/2014/main" id="{B49DA389-B801-8EE8-B929-954F2620D5E1}"/>
              </a:ext>
            </a:extLst>
          </p:cNvPr>
          <p:cNvSpPr txBox="1"/>
          <p:nvPr/>
        </p:nvSpPr>
        <p:spPr>
          <a:xfrm>
            <a:off x="1028700" y="962025"/>
            <a:ext cx="8975077" cy="645177"/>
          </a:xfrm>
          <a:prstGeom prst="rect">
            <a:avLst/>
          </a:prstGeom>
        </p:spPr>
        <p:txBody>
          <a:bodyPr lIns="0" tIns="0" rIns="0" bIns="0" rtlCol="0" anchor="t">
            <a:spAutoFit/>
          </a:bodyPr>
          <a:lstStyle/>
          <a:p>
            <a:pPr algn="l">
              <a:lnSpc>
                <a:spcPts val="5320"/>
              </a:lnSpc>
            </a:pPr>
            <a:r>
              <a:rPr lang="en-GB" sz="4000" dirty="0" err="1">
                <a:solidFill>
                  <a:srgbClr val="5CE1E6"/>
                </a:solidFill>
                <a:latin typeface="Open Sauce Semi-Bold" panose="020B0604020202020204" charset="0"/>
              </a:rPr>
              <a:t>Drosodd</a:t>
            </a:r>
            <a:r>
              <a:rPr lang="en-GB" sz="4000" dirty="0">
                <a:solidFill>
                  <a:srgbClr val="5CE1E6"/>
                </a:solidFill>
                <a:latin typeface="Open Sauce Semi-Bold" panose="020B0604020202020204" charset="0"/>
              </a:rPr>
              <a:t> i chi </a:t>
            </a:r>
            <a:r>
              <a:rPr lang="en-US" sz="3800" dirty="0">
                <a:solidFill>
                  <a:srgbClr val="5CE1E6"/>
                </a:solidFill>
                <a:latin typeface="Open Sauce Bold"/>
              </a:rPr>
              <a:t>…</a:t>
            </a:r>
          </a:p>
        </p:txBody>
      </p:sp>
      <p:sp>
        <p:nvSpPr>
          <p:cNvPr id="7" name="TextBox 3">
            <a:extLst>
              <a:ext uri="{FF2B5EF4-FFF2-40B4-BE49-F238E27FC236}">
                <a16:creationId xmlns:a16="http://schemas.microsoft.com/office/drawing/2014/main" id="{F22D28BE-C9B6-0C1E-2290-8132CCAE1BDA}"/>
              </a:ext>
            </a:extLst>
          </p:cNvPr>
          <p:cNvSpPr txBox="1"/>
          <p:nvPr/>
        </p:nvSpPr>
        <p:spPr>
          <a:xfrm>
            <a:off x="1006929" y="2169995"/>
            <a:ext cx="7438063" cy="5703164"/>
          </a:xfrm>
          <a:prstGeom prst="rect">
            <a:avLst/>
          </a:prstGeom>
        </p:spPr>
        <p:txBody>
          <a:bodyPr lIns="0" tIns="0" rIns="0" bIns="0" rtlCol="0" anchor="t">
            <a:spAutoFit/>
          </a:bodyPr>
          <a:lstStyle/>
          <a:p>
            <a:pPr>
              <a:lnSpc>
                <a:spcPct val="115000"/>
              </a:lnSpc>
              <a:spcAft>
                <a:spcPts val="800"/>
              </a:spcAft>
            </a:pPr>
            <a:r>
              <a:rPr lang="en-GB" sz="28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Yn </a:t>
            </a:r>
            <a:r>
              <a:rPr lang="en-GB" sz="28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eich</a:t>
            </a:r>
            <a:r>
              <a:rPr lang="en-GB" sz="28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8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grŵp</a:t>
            </a:r>
            <a:r>
              <a:rPr lang="en-GB" sz="28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8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trafodwch</a:t>
            </a:r>
            <a:r>
              <a:rPr lang="en-GB" sz="28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y </a:t>
            </a:r>
            <a:r>
              <a:rPr lang="en-GB" sz="28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canlynol</a:t>
            </a:r>
            <a:r>
              <a:rPr lang="en-GB" sz="28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a:t>
            </a:r>
          </a:p>
          <a:p>
            <a:pPr>
              <a:lnSpc>
                <a:spcPct val="115000"/>
              </a:lnSpc>
              <a:spcAft>
                <a:spcPts val="800"/>
              </a:spcAft>
            </a:pPr>
            <a:r>
              <a:rPr lang="en-GB" sz="28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p>
          <a:p>
            <a:pPr marL="342900" lvl="0" indent="-342900">
              <a:lnSpc>
                <a:spcPct val="115000"/>
              </a:lnSpc>
              <a:buFont typeface="+mj-lt"/>
              <a:buAutoNum type="arabicPeriod"/>
            </a:pP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Beth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yw</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eich</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barn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uniongyrchol</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am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ganfyddiadau'r</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gwerthusiad</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a:t>
            </a:r>
            <a:b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br>
            <a:endPar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Yn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dilyn</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canfyddiadau’r</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gwerthusiad</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rydym</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wedi</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penderfynu</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dileu’r</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cysylltiad</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uniongyrchol</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rhwng</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llesiant</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a’r</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themâu</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eraill</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Gyda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hyn</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mewn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golwg</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sut</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allwn</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ni</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werthuso</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llesiant</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 mewn </a:t>
            </a:r>
            <a:r>
              <a:rPr lang="en-GB" sz="2400" kern="100" dirty="0" err="1">
                <a:solidFill>
                  <a:srgbClr val="5CE1E6"/>
                </a:solidFill>
                <a:effectLst/>
                <a:latin typeface="Open Sauce Semi-Bold" panose="020B0604020202020204" charset="0"/>
                <a:ea typeface="Aptos" panose="020B0004020202020204" pitchFamily="34" charset="0"/>
                <a:cs typeface="Times New Roman" panose="02020603050405020304" pitchFamily="18" charset="0"/>
              </a:rPr>
              <a:t>gwasanaethau</a:t>
            </a:r>
            <a:r>
              <a:rPr lang="en-GB" sz="2400" kern="100" dirty="0">
                <a:solidFill>
                  <a:srgbClr val="5CE1E6"/>
                </a:solidFill>
                <a:effectLst/>
                <a:latin typeface="Open Sauce Semi-Bold" panose="020B0604020202020204" charset="0"/>
                <a:ea typeface="Aptos" panose="020B0004020202020204" pitchFamily="34" charset="0"/>
                <a:cs typeface="Times New Roman" panose="02020603050405020304" pitchFamily="18" charset="0"/>
              </a:rPr>
              <a:t>?</a:t>
            </a:r>
          </a:p>
          <a:p>
            <a:pPr marL="838203" lvl="1" indent="-514350" algn="l">
              <a:lnSpc>
                <a:spcPts val="4200"/>
              </a:lnSpc>
              <a:buFont typeface="+mj-lt"/>
              <a:buAutoNum type="arabicPeriod"/>
            </a:pPr>
            <a:endParaRPr lang="en-US" sz="3000" dirty="0">
              <a:solidFill>
                <a:srgbClr val="5CE1E6"/>
              </a:solidFill>
              <a:latin typeface="Open Sauce Semi-Bold"/>
            </a:endParaRPr>
          </a:p>
          <a:p>
            <a:pPr marL="838203" lvl="1" indent="-514350" algn="l">
              <a:lnSpc>
                <a:spcPts val="4200"/>
              </a:lnSpc>
              <a:buFont typeface="+mj-lt"/>
              <a:buAutoNum type="arabicPeriod"/>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2">
            <a:extLst>
              <a:ext uri="{FF2B5EF4-FFF2-40B4-BE49-F238E27FC236}">
                <a16:creationId xmlns:a16="http://schemas.microsoft.com/office/drawing/2014/main" id="{4CBD96B2-241F-4DE7-1E6D-0CD00EC4D9EB}"/>
              </a:ext>
            </a:extLst>
          </p:cNvPr>
          <p:cNvSpPr txBox="1"/>
          <p:nvPr/>
        </p:nvSpPr>
        <p:spPr>
          <a:xfrm>
            <a:off x="9601200" y="871197"/>
            <a:ext cx="8975077" cy="636795"/>
          </a:xfrm>
          <a:prstGeom prst="rect">
            <a:avLst/>
          </a:prstGeom>
        </p:spPr>
        <p:txBody>
          <a:bodyPr lIns="0" tIns="0" rIns="0" bIns="0" rtlCol="0" anchor="t">
            <a:spAutoFit/>
          </a:bodyPr>
          <a:lstStyle/>
          <a:p>
            <a:pPr algn="l">
              <a:lnSpc>
                <a:spcPts val="5320"/>
              </a:lnSpc>
            </a:pPr>
            <a:r>
              <a:rPr lang="en-US" sz="3800" dirty="0">
                <a:solidFill>
                  <a:schemeClr val="bg1"/>
                </a:solidFill>
                <a:latin typeface="Open Sauce Bold"/>
              </a:rPr>
              <a:t>Over to you …</a:t>
            </a:r>
          </a:p>
        </p:txBody>
      </p:sp>
      <p:sp>
        <p:nvSpPr>
          <p:cNvPr id="10" name="TextBox 9">
            <a:extLst>
              <a:ext uri="{FF2B5EF4-FFF2-40B4-BE49-F238E27FC236}">
                <a16:creationId xmlns:a16="http://schemas.microsoft.com/office/drawing/2014/main" id="{94F057EB-734C-18EB-8000-EAAE8474329C}"/>
              </a:ext>
            </a:extLst>
          </p:cNvPr>
          <p:cNvSpPr txBox="1"/>
          <p:nvPr/>
        </p:nvSpPr>
        <p:spPr>
          <a:xfrm>
            <a:off x="1219200" y="8222902"/>
            <a:ext cx="7924800" cy="1832553"/>
          </a:xfrm>
          <a:prstGeom prst="rect">
            <a:avLst/>
          </a:prstGeom>
          <a:noFill/>
        </p:spPr>
        <p:txBody>
          <a:bodyPr wrap="square" rtlCol="0">
            <a:spAutoFit/>
          </a:bodyPr>
          <a:lstStyle/>
          <a:p>
            <a:pPr>
              <a:lnSpc>
                <a:spcPct val="115000"/>
              </a:lnSpc>
              <a:spcAft>
                <a:spcPts val="800"/>
              </a:spcAft>
            </a:pP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Gofynnir</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i chi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grynhoi</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eich</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trafodaeth</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gyda’r</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grŵp</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ehangach</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felly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cymerwch</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nodiadau</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chytuno</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pwy</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fydd</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llefarydd</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eich</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grŵp</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Gallwch</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hefyd</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ychwanegu</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eich</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ymatebion</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i'r</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bwrdd</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trafod</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gan</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ddefnyddio'r</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ddolen</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yn</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y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blwch</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kern="1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sgwrsio</a:t>
            </a:r>
            <a:r>
              <a:rPr lang="en-GB" sz="20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t>
            </a:r>
            <a:r>
              <a:rPr lang="en-GB" sz="20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Mae </a:t>
            </a:r>
            <a:r>
              <a:rPr lang="en-GB" sz="20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gennych</a:t>
            </a:r>
            <a:r>
              <a:rPr lang="en-GB" sz="20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chi 40 </a:t>
            </a:r>
            <a:r>
              <a:rPr lang="en-GB" sz="20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munud</a:t>
            </a:r>
            <a:r>
              <a:rPr lang="en-GB" sz="20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ar gyfer y </a:t>
            </a:r>
            <a:r>
              <a:rPr lang="en-GB" sz="2000" dirty="0" err="1">
                <a:solidFill>
                  <a:schemeClr val="bg1"/>
                </a:solidFill>
                <a:effectLst/>
                <a:latin typeface="Open Sauce Semi-Bold" panose="020B0604020202020204" charset="0"/>
                <a:ea typeface="Aptos" panose="020B0004020202020204" pitchFamily="34" charset="0"/>
                <a:cs typeface="Times New Roman" panose="02020603050405020304" pitchFamily="18" charset="0"/>
              </a:rPr>
              <a:t>dasg</a:t>
            </a:r>
            <a:r>
              <a:rPr lang="en-GB" sz="20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 hon.</a:t>
            </a:r>
            <a:endParaRPr lang="en-GB" sz="2000" dirty="0">
              <a:solidFill>
                <a:schemeClr val="bg1"/>
              </a:solidFill>
              <a:latin typeface="Open Sauce Semi-Bold" panose="020B0604020202020204" charset="0"/>
            </a:endParaRPr>
          </a:p>
        </p:txBody>
      </p:sp>
      <p:sp>
        <p:nvSpPr>
          <p:cNvPr id="3" name="TextBox 3">
            <a:extLst>
              <a:ext uri="{FF2B5EF4-FFF2-40B4-BE49-F238E27FC236}">
                <a16:creationId xmlns:a16="http://schemas.microsoft.com/office/drawing/2014/main" id="{30DE8129-8327-AA1D-A6D2-2B853A83241F}"/>
              </a:ext>
            </a:extLst>
          </p:cNvPr>
          <p:cNvSpPr txBox="1"/>
          <p:nvPr/>
        </p:nvSpPr>
        <p:spPr>
          <a:xfrm>
            <a:off x="9273988" y="2053958"/>
            <a:ext cx="7438063" cy="5576976"/>
          </a:xfrm>
          <a:prstGeom prst="rect">
            <a:avLst/>
          </a:prstGeom>
        </p:spPr>
        <p:txBody>
          <a:bodyPr lIns="0" tIns="0" rIns="0" bIns="0" rtlCol="0" anchor="t">
            <a:spAutoFit/>
          </a:bodyPr>
          <a:lstStyle/>
          <a:p>
            <a:pPr marL="323853" lvl="1" algn="l">
              <a:lnSpc>
                <a:spcPts val="4200"/>
              </a:lnSpc>
            </a:pPr>
            <a:r>
              <a:rPr lang="en-US" sz="3000" dirty="0">
                <a:solidFill>
                  <a:schemeClr val="bg1"/>
                </a:solidFill>
                <a:latin typeface="Open Sauce Semi-Bold"/>
              </a:rPr>
              <a:t>In your breakout group, discuss the following:</a:t>
            </a:r>
          </a:p>
          <a:p>
            <a:pPr marL="323853" lvl="1" algn="l">
              <a:lnSpc>
                <a:spcPts val="4200"/>
              </a:lnSpc>
            </a:pPr>
            <a:endParaRPr lang="en-US" sz="3000" dirty="0">
              <a:solidFill>
                <a:schemeClr val="bg1"/>
              </a:solidFill>
              <a:latin typeface="Open Sauce Semi-Bold"/>
            </a:endParaRPr>
          </a:p>
          <a:p>
            <a:pPr marL="838203" lvl="1" indent="-514350" algn="l">
              <a:buFont typeface="+mj-lt"/>
              <a:buAutoNum type="arabicPeriod"/>
            </a:pPr>
            <a:r>
              <a:rPr lang="en-US" sz="2400" dirty="0">
                <a:solidFill>
                  <a:schemeClr val="bg1"/>
                </a:solidFill>
                <a:latin typeface="Open Sauce Semi-Bold"/>
              </a:rPr>
              <a:t>What are your immediate thoughts about the evaluation findings?</a:t>
            </a:r>
          </a:p>
          <a:p>
            <a:pPr marL="838203" lvl="1" indent="-514350" algn="l">
              <a:buFont typeface="+mj-lt"/>
              <a:buAutoNum type="arabicPeriod"/>
            </a:pPr>
            <a:endParaRPr lang="en-US" sz="2400" dirty="0">
              <a:solidFill>
                <a:schemeClr val="bg1"/>
              </a:solidFill>
              <a:latin typeface="Open Sauce Semi-Bold"/>
            </a:endParaRPr>
          </a:p>
          <a:p>
            <a:pPr marL="838203" lvl="1" indent="-514350">
              <a:buFont typeface="+mj-lt"/>
              <a:buAutoNum type="arabicPeriod"/>
            </a:pPr>
            <a:r>
              <a:rPr lang="en-GB" sz="2400" kern="100" dirty="0">
                <a:solidFill>
                  <a:schemeClr val="bg1"/>
                </a:solidFill>
                <a:effectLst/>
                <a:latin typeface="Open Sauce Semi-Bold" panose="020B0604020202020204" charset="0"/>
                <a:ea typeface="Aptos" panose="020B0004020202020204" pitchFamily="34" charset="0"/>
                <a:cs typeface="Times New Roman" panose="02020603050405020304" pitchFamily="18" charset="0"/>
              </a:rPr>
              <a:t>Following the evaluation findings we have decided to remove the direct link between well-being and the other themes. With this in mind, how can we evaluate well-being in services?</a:t>
            </a:r>
          </a:p>
          <a:p>
            <a:pPr marL="838203" lvl="1" indent="-514350" algn="l">
              <a:lnSpc>
                <a:spcPts val="4200"/>
              </a:lnSpc>
              <a:buFont typeface="+mj-lt"/>
              <a:buAutoNum type="arabicPeriod"/>
            </a:pPr>
            <a:endParaRPr lang="en-US" sz="3000" dirty="0">
              <a:solidFill>
                <a:srgbClr val="5CE1E6"/>
              </a:solidFill>
              <a:latin typeface="Open Sauce Semi-Bold"/>
            </a:endParaRPr>
          </a:p>
          <a:p>
            <a:pPr marL="838203" lvl="1" indent="-514350" algn="l">
              <a:lnSpc>
                <a:spcPts val="4200"/>
              </a:lnSpc>
              <a:buFont typeface="+mj-lt"/>
              <a:buAutoNum type="arabicPeriod"/>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83E3DA4-CFDF-88A8-8C74-4B1C4E9C9094}"/>
              </a:ext>
            </a:extLst>
          </p:cNvPr>
          <p:cNvSpPr txBox="1"/>
          <p:nvPr/>
        </p:nvSpPr>
        <p:spPr>
          <a:xfrm>
            <a:off x="9448800" y="8233042"/>
            <a:ext cx="7924800" cy="1631216"/>
          </a:xfrm>
          <a:prstGeom prst="rect">
            <a:avLst/>
          </a:prstGeom>
          <a:noFill/>
        </p:spPr>
        <p:txBody>
          <a:bodyPr wrap="square" rtlCol="0">
            <a:spAutoFit/>
          </a:bodyPr>
          <a:lstStyle/>
          <a:p>
            <a:r>
              <a:rPr lang="en-GB" sz="2000" dirty="0">
                <a:solidFill>
                  <a:schemeClr val="bg1"/>
                </a:solidFill>
                <a:latin typeface="Open Sauce Semi-Bold" panose="020B0604020202020204" charset="0"/>
              </a:rPr>
              <a:t>You will be asked to summarise your discussion with the wider group so please take notes and agree who will be your group’s spokesperson. You can also add your responses to the discussion board using the link in the chat. You have 40 minutes for this task.</a:t>
            </a:r>
          </a:p>
        </p:txBody>
      </p:sp>
    </p:spTree>
    <p:extLst>
      <p:ext uri="{BB962C8B-B14F-4D97-AF65-F5344CB8AC3E}">
        <p14:creationId xmlns:p14="http://schemas.microsoft.com/office/powerpoint/2010/main" val="2260897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p:cNvSpPr txBox="1"/>
          <p:nvPr/>
        </p:nvSpPr>
        <p:spPr>
          <a:xfrm>
            <a:off x="1028700" y="962025"/>
            <a:ext cx="8975077" cy="1301447"/>
          </a:xfrm>
          <a:prstGeom prst="rect">
            <a:avLst/>
          </a:prstGeom>
        </p:spPr>
        <p:txBody>
          <a:bodyPr lIns="0" tIns="0" rIns="0" bIns="0" rtlCol="0" anchor="t">
            <a:spAutoFit/>
          </a:bodyPr>
          <a:lstStyle/>
          <a:p>
            <a:pPr>
              <a:lnSpc>
                <a:spcPts val="5320"/>
              </a:lnSpc>
            </a:pPr>
            <a:r>
              <a:rPr lang="1106" sz="3800" dirty="0">
                <a:solidFill>
                  <a:srgbClr val="5CE1E6"/>
                </a:solidFill>
                <a:latin typeface="Open Sauce Bold"/>
              </a:rPr>
              <a:t>Sut beth yw'r graddau yn Lloegr:</a:t>
            </a:r>
          </a:p>
          <a:p>
            <a:pPr algn="l">
              <a:lnSpc>
                <a:spcPts val="5320"/>
              </a:lnSpc>
            </a:pPr>
            <a:r>
              <a:rPr lang="en-US" sz="3800" dirty="0">
                <a:solidFill>
                  <a:schemeClr val="bg1"/>
                </a:solidFill>
                <a:latin typeface="Open Sauce Bold"/>
              </a:rPr>
              <a:t>What ratings look like in England:</a:t>
            </a:r>
          </a:p>
        </p:txBody>
      </p:sp>
      <p:pic>
        <p:nvPicPr>
          <p:cNvPr id="4" name="Picture 3" descr="A screenshot from the Care Quality Commission website showing the ratings they use - Outstanding, Good, Requires Improvement and Inadequate">
            <a:extLst>
              <a:ext uri="{FF2B5EF4-FFF2-40B4-BE49-F238E27FC236}">
                <a16:creationId xmlns:a16="http://schemas.microsoft.com/office/drawing/2014/main" id="{A6ACA714-C0A4-1E5F-9552-3682C924CD46}"/>
              </a:ext>
            </a:extLst>
          </p:cNvPr>
          <p:cNvPicPr>
            <a:picLocks noChangeAspect="1"/>
          </p:cNvPicPr>
          <p:nvPr/>
        </p:nvPicPr>
        <p:blipFill rotWithShape="1">
          <a:blip r:embed="rId3"/>
          <a:srcRect t="26156" b="10004"/>
          <a:stretch/>
        </p:blipFill>
        <p:spPr>
          <a:xfrm>
            <a:off x="1033182" y="2550668"/>
            <a:ext cx="14744700" cy="3905836"/>
          </a:xfrm>
          <a:prstGeom prst="rect">
            <a:avLst/>
          </a:prstGeom>
        </p:spPr>
      </p:pic>
      <p:sp>
        <p:nvSpPr>
          <p:cNvPr id="9" name="TextBox 8">
            <a:extLst>
              <a:ext uri="{FF2B5EF4-FFF2-40B4-BE49-F238E27FC236}">
                <a16:creationId xmlns:a16="http://schemas.microsoft.com/office/drawing/2014/main" id="{253D308A-562F-FDEA-EB82-3F7552AC7B1B}"/>
              </a:ext>
            </a:extLst>
          </p:cNvPr>
          <p:cNvSpPr txBox="1"/>
          <p:nvPr/>
        </p:nvSpPr>
        <p:spPr>
          <a:xfrm>
            <a:off x="1028700" y="6743700"/>
            <a:ext cx="11620500" cy="3046988"/>
          </a:xfrm>
          <a:prstGeom prst="rect">
            <a:avLst/>
          </a:prstGeom>
          <a:noFill/>
        </p:spPr>
        <p:txBody>
          <a:bodyPr wrap="square" rtlCol="0">
            <a:spAutoFit/>
          </a:bodyPr>
          <a:lstStyle/>
          <a:p>
            <a:r>
              <a:rPr lang="en-GB" sz="3200" dirty="0">
                <a:solidFill>
                  <a:schemeClr val="bg1"/>
                </a:solidFill>
                <a:latin typeface="Open Sauce Semi-Bold" panose="020B0604020202020204" charset="0"/>
              </a:rPr>
              <a:t>Themes:</a:t>
            </a:r>
          </a:p>
          <a:p>
            <a:pPr marL="457200" indent="-457200">
              <a:buFont typeface="Arial" panose="020B0604020202020204" pitchFamily="34" charset="0"/>
              <a:buChar char="•"/>
            </a:pPr>
            <a:r>
              <a:rPr lang="en-GB" sz="3200" dirty="0">
                <a:solidFill>
                  <a:schemeClr val="bg1"/>
                </a:solidFill>
                <a:latin typeface="Open Sauce Semi-Bold" panose="020B0604020202020204" charset="0"/>
              </a:rPr>
              <a:t>Safe</a:t>
            </a:r>
          </a:p>
          <a:p>
            <a:pPr marL="457200" indent="-457200">
              <a:buFont typeface="Arial" panose="020B0604020202020204" pitchFamily="34" charset="0"/>
              <a:buChar char="•"/>
            </a:pPr>
            <a:r>
              <a:rPr lang="en-GB" sz="3200" dirty="0">
                <a:solidFill>
                  <a:schemeClr val="bg1"/>
                </a:solidFill>
                <a:latin typeface="Open Sauce Semi-Bold" panose="020B0604020202020204" charset="0"/>
              </a:rPr>
              <a:t>Effective</a:t>
            </a:r>
          </a:p>
          <a:p>
            <a:pPr marL="457200" indent="-457200">
              <a:buFont typeface="Arial" panose="020B0604020202020204" pitchFamily="34" charset="0"/>
              <a:buChar char="•"/>
            </a:pPr>
            <a:r>
              <a:rPr lang="en-GB" sz="3200" dirty="0">
                <a:solidFill>
                  <a:schemeClr val="bg1"/>
                </a:solidFill>
                <a:latin typeface="Open Sauce Semi-Bold" panose="020B0604020202020204" charset="0"/>
              </a:rPr>
              <a:t>Caring</a:t>
            </a:r>
          </a:p>
          <a:p>
            <a:pPr marL="457200" indent="-457200">
              <a:buFont typeface="Arial" panose="020B0604020202020204" pitchFamily="34" charset="0"/>
              <a:buChar char="•"/>
            </a:pPr>
            <a:r>
              <a:rPr lang="en-GB" sz="3200" dirty="0">
                <a:solidFill>
                  <a:schemeClr val="bg1"/>
                </a:solidFill>
                <a:latin typeface="Open Sauce Semi-Bold" panose="020B0604020202020204" charset="0"/>
              </a:rPr>
              <a:t>Responsive</a:t>
            </a:r>
          </a:p>
          <a:p>
            <a:pPr marL="457200" indent="-457200">
              <a:buFont typeface="Arial" panose="020B0604020202020204" pitchFamily="34" charset="0"/>
              <a:buChar char="•"/>
            </a:pPr>
            <a:r>
              <a:rPr lang="en-GB" sz="3200" dirty="0">
                <a:solidFill>
                  <a:schemeClr val="bg1"/>
                </a:solidFill>
                <a:latin typeface="Open Sauce Semi-Bold" panose="020B0604020202020204" charset="0"/>
              </a:rPr>
              <a:t>Well-led</a:t>
            </a:r>
          </a:p>
        </p:txBody>
      </p:sp>
    </p:spTree>
    <p:extLst>
      <p:ext uri="{BB962C8B-B14F-4D97-AF65-F5344CB8AC3E}">
        <p14:creationId xmlns:p14="http://schemas.microsoft.com/office/powerpoint/2010/main" val="965019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TextBox 2"/>
          <p:cNvSpPr txBox="1"/>
          <p:nvPr/>
        </p:nvSpPr>
        <p:spPr>
          <a:xfrm>
            <a:off x="990600" y="723900"/>
            <a:ext cx="12763500" cy="1301447"/>
          </a:xfrm>
          <a:prstGeom prst="rect">
            <a:avLst/>
          </a:prstGeom>
        </p:spPr>
        <p:txBody>
          <a:bodyPr wrap="square" lIns="0" tIns="0" rIns="0" bIns="0" rtlCol="0" anchor="t">
            <a:spAutoFit/>
          </a:bodyPr>
          <a:lstStyle/>
          <a:p>
            <a:pPr>
              <a:lnSpc>
                <a:spcPts val="5320"/>
              </a:lnSpc>
            </a:pPr>
            <a:r>
              <a:rPr lang="1106" sz="3800" dirty="0">
                <a:solidFill>
                  <a:srgbClr val="5CE1E6"/>
                </a:solidFill>
                <a:latin typeface="Open Sauce Bold"/>
              </a:rPr>
              <a:t>Sut beth y gallai'r graddau fod yng Nghymru:</a:t>
            </a:r>
          </a:p>
          <a:p>
            <a:pPr algn="l">
              <a:lnSpc>
                <a:spcPts val="5320"/>
              </a:lnSpc>
            </a:pPr>
            <a:r>
              <a:rPr lang="en-US" sz="3800" dirty="0">
                <a:solidFill>
                  <a:schemeClr val="bg1"/>
                </a:solidFill>
                <a:latin typeface="Open Sauce Bold"/>
              </a:rPr>
              <a:t>What ratings could look like in Wales:</a:t>
            </a:r>
          </a:p>
        </p:txBody>
      </p:sp>
      <p:pic>
        <p:nvPicPr>
          <p:cNvPr id="4" name="Picture 3" descr="A colourful example of how ratings could be displayed digitally, Excellent in purple, Good in green, Needs Improvement in orange and Poor in red">
            <a:extLst>
              <a:ext uri="{FF2B5EF4-FFF2-40B4-BE49-F238E27FC236}">
                <a16:creationId xmlns:a16="http://schemas.microsoft.com/office/drawing/2014/main" id="{968E851B-0155-DDC5-4AFE-194504FA180A}"/>
              </a:ext>
            </a:extLst>
          </p:cNvPr>
          <p:cNvPicPr>
            <a:picLocks noChangeAspect="1"/>
          </p:cNvPicPr>
          <p:nvPr/>
        </p:nvPicPr>
        <p:blipFill>
          <a:blip r:embed="rId3"/>
          <a:stretch>
            <a:fillRect/>
          </a:stretch>
        </p:blipFill>
        <p:spPr>
          <a:xfrm>
            <a:off x="1143000" y="2247900"/>
            <a:ext cx="13786702" cy="7706022"/>
          </a:xfrm>
          <a:prstGeom prst="rect">
            <a:avLst/>
          </a:prstGeom>
        </p:spPr>
      </p:pic>
    </p:spTree>
    <p:extLst>
      <p:ext uri="{BB962C8B-B14F-4D97-AF65-F5344CB8AC3E}">
        <p14:creationId xmlns:p14="http://schemas.microsoft.com/office/powerpoint/2010/main" val="4091860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Freeform 2" descr="A graphic showing a timeline of events between July 2024 and April 2025 when ratings for care homes and domiciliary support services will be implemented"/>
          <p:cNvSpPr/>
          <p:nvPr/>
        </p:nvSpPr>
        <p:spPr>
          <a:xfrm>
            <a:off x="1028700" y="3022693"/>
            <a:ext cx="16230600" cy="5234368"/>
          </a:xfrm>
          <a:custGeom>
            <a:avLst/>
            <a:gdLst/>
            <a:ahLst/>
            <a:cxnLst/>
            <a:rect l="l" t="t" r="r" b="b"/>
            <a:pathLst>
              <a:path w="16230600" h="5234368">
                <a:moveTo>
                  <a:pt x="0" y="0"/>
                </a:moveTo>
                <a:lnTo>
                  <a:pt x="16230600" y="0"/>
                </a:lnTo>
                <a:lnTo>
                  <a:pt x="16230600" y="5234368"/>
                </a:lnTo>
                <a:lnTo>
                  <a:pt x="0" y="5234368"/>
                </a:lnTo>
                <a:lnTo>
                  <a:pt x="0" y="0"/>
                </a:lnTo>
                <a:close/>
              </a:path>
            </a:pathLst>
          </a:custGeom>
          <a:blipFill>
            <a:blip r:embed="rId3"/>
            <a:stretch>
              <a:fillRect/>
            </a:stretch>
          </a:blipFill>
        </p:spPr>
        <p:txBody>
          <a:bodyPr/>
          <a:lstStyle/>
          <a:p>
            <a:endParaRPr lang="en-GB"/>
          </a:p>
        </p:txBody>
      </p:sp>
      <p:sp>
        <p:nvSpPr>
          <p:cNvPr id="3" name="Freeform 3">
            <a:extLst>
              <a:ext uri="{C183D7F6-B498-43B3-948B-1728B52AA6E4}">
                <adec:decorative xmlns:adec="http://schemas.microsoft.com/office/drawing/2017/decorative" val="1"/>
              </a:ext>
            </a:extLst>
          </p:cNvPr>
          <p:cNvSpPr/>
          <p:nvPr/>
        </p:nvSpPr>
        <p:spPr>
          <a:xfrm rot="-8024099" flipH="1" flipV="1">
            <a:off x="11890762" y="1837583"/>
            <a:ext cx="3065308" cy="1095848"/>
          </a:xfrm>
          <a:custGeom>
            <a:avLst/>
            <a:gdLst/>
            <a:ahLst/>
            <a:cxnLst/>
            <a:rect l="l" t="t" r="r" b="b"/>
            <a:pathLst>
              <a:path w="3065308" h="1095848">
                <a:moveTo>
                  <a:pt x="3065308" y="1095847"/>
                </a:moveTo>
                <a:lnTo>
                  <a:pt x="0" y="1095847"/>
                </a:lnTo>
                <a:lnTo>
                  <a:pt x="0" y="0"/>
                </a:lnTo>
                <a:lnTo>
                  <a:pt x="3065308" y="0"/>
                </a:lnTo>
                <a:lnTo>
                  <a:pt x="3065308" y="1095847"/>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 name="Freeform 4">
            <a:extLst>
              <a:ext uri="{C183D7F6-B498-43B3-948B-1728B52AA6E4}">
                <adec:decorative xmlns:adec="http://schemas.microsoft.com/office/drawing/2017/decorative" val="1"/>
              </a:ext>
            </a:extLst>
          </p:cNvPr>
          <p:cNvSpPr/>
          <p:nvPr/>
        </p:nvSpPr>
        <p:spPr>
          <a:xfrm rot="-1893755" flipH="1">
            <a:off x="6878397" y="1749882"/>
            <a:ext cx="3065308" cy="1095848"/>
          </a:xfrm>
          <a:custGeom>
            <a:avLst/>
            <a:gdLst/>
            <a:ahLst/>
            <a:cxnLst/>
            <a:rect l="l" t="t" r="r" b="b"/>
            <a:pathLst>
              <a:path w="3065308" h="1095848">
                <a:moveTo>
                  <a:pt x="3065307" y="0"/>
                </a:moveTo>
                <a:lnTo>
                  <a:pt x="0" y="0"/>
                </a:lnTo>
                <a:lnTo>
                  <a:pt x="0" y="1095847"/>
                </a:lnTo>
                <a:lnTo>
                  <a:pt x="3065307" y="1095847"/>
                </a:lnTo>
                <a:lnTo>
                  <a:pt x="3065307"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5"/>
          <p:cNvSpPr/>
          <p:nvPr/>
        </p:nvSpPr>
        <p:spPr>
          <a:xfrm>
            <a:off x="8329819" y="131735"/>
            <a:ext cx="5093597" cy="2806109"/>
          </a:xfrm>
          <a:custGeom>
            <a:avLst/>
            <a:gdLst/>
            <a:ahLst/>
            <a:cxnLst/>
            <a:rect l="l" t="t" r="r" b="b"/>
            <a:pathLst>
              <a:path w="5093597" h="2806109">
                <a:moveTo>
                  <a:pt x="0" y="0"/>
                </a:moveTo>
                <a:lnTo>
                  <a:pt x="5093597" y="0"/>
                </a:lnTo>
                <a:lnTo>
                  <a:pt x="5093597" y="2806109"/>
                </a:lnTo>
                <a:lnTo>
                  <a:pt x="0" y="280610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TextBox 6"/>
          <p:cNvSpPr txBox="1"/>
          <p:nvPr/>
        </p:nvSpPr>
        <p:spPr>
          <a:xfrm>
            <a:off x="1028700" y="962025"/>
            <a:ext cx="8975077" cy="1303434"/>
          </a:xfrm>
          <a:prstGeom prst="rect">
            <a:avLst/>
          </a:prstGeom>
        </p:spPr>
        <p:txBody>
          <a:bodyPr lIns="0" tIns="0" rIns="0" bIns="0" rtlCol="0" anchor="t">
            <a:spAutoFit/>
          </a:bodyPr>
          <a:lstStyle/>
          <a:p>
            <a:pPr algn="just">
              <a:lnSpc>
                <a:spcPts val="5320"/>
              </a:lnSpc>
              <a:defRPr b="0" i="0"/>
            </a:pPr>
            <a:r>
              <a:rPr lang="1106" sz="3800" dirty="0">
                <a:solidFill>
                  <a:srgbClr val="5CE1E6"/>
                </a:solidFill>
                <a:latin typeface="Open Sauce Bold"/>
              </a:rPr>
              <a:t>Beth nesaf? </a:t>
            </a:r>
          </a:p>
          <a:p>
            <a:pPr algn="just">
              <a:lnSpc>
                <a:spcPts val="5320"/>
              </a:lnSpc>
            </a:pPr>
            <a:r>
              <a:rPr lang="en-US" sz="3800" dirty="0">
                <a:solidFill>
                  <a:srgbClr val="FFFFFF"/>
                </a:solidFill>
                <a:latin typeface="Open Sauce Bold"/>
              </a:rPr>
              <a:t>What next? </a:t>
            </a:r>
          </a:p>
        </p:txBody>
      </p:sp>
      <p:sp>
        <p:nvSpPr>
          <p:cNvPr id="7" name="TextBox 7"/>
          <p:cNvSpPr txBox="1"/>
          <p:nvPr/>
        </p:nvSpPr>
        <p:spPr>
          <a:xfrm>
            <a:off x="1467352" y="4913384"/>
            <a:ext cx="2221603" cy="1399614"/>
          </a:xfrm>
          <a:prstGeom prst="rect">
            <a:avLst/>
          </a:prstGeom>
        </p:spPr>
        <p:txBody>
          <a:bodyPr lIns="0" tIns="0" rIns="0" bIns="0" rtlCol="0" anchor="t">
            <a:spAutoFit/>
          </a:bodyPr>
          <a:lstStyle/>
          <a:p>
            <a:pPr algn="ctr">
              <a:lnSpc>
                <a:spcPts val="2800"/>
              </a:lnSpc>
              <a:defRPr b="0" i="0"/>
            </a:pPr>
            <a:r>
              <a:rPr lang="1106" dirty="0">
                <a:solidFill>
                  <a:srgbClr val="000000"/>
                </a:solidFill>
                <a:latin typeface="Open Sauce Semi-Bold" panose="020B0604020202020204" charset="0"/>
              </a:rPr>
              <a:t>Casglu safbwyntiau darparwyr a llunio datblygiad safbwynt</a:t>
            </a:r>
          </a:p>
        </p:txBody>
      </p:sp>
      <p:sp>
        <p:nvSpPr>
          <p:cNvPr id="8" name="TextBox 8"/>
          <p:cNvSpPr txBox="1"/>
          <p:nvPr/>
        </p:nvSpPr>
        <p:spPr>
          <a:xfrm>
            <a:off x="4730723" y="5043286"/>
            <a:ext cx="2221603" cy="1764586"/>
          </a:xfrm>
          <a:prstGeom prst="rect">
            <a:avLst/>
          </a:prstGeom>
        </p:spPr>
        <p:txBody>
          <a:bodyPr lIns="0" tIns="0" rIns="0" bIns="0" rtlCol="0" anchor="t">
            <a:spAutoFit/>
          </a:bodyPr>
          <a:lstStyle/>
          <a:p>
            <a:pPr algn="ctr">
              <a:lnSpc>
                <a:spcPts val="2799"/>
              </a:lnSpc>
              <a:defRPr b="0" i="0"/>
            </a:pPr>
            <a:r>
              <a:rPr lang="1106" sz="1999" dirty="0">
                <a:solidFill>
                  <a:srgbClr val="000000"/>
                </a:solidFill>
                <a:latin typeface="Open Sauce Semi-Bold"/>
              </a:rPr>
              <a:t>Ymgynghoriad Llywodraeth Cymru ar y graddau yn dechrau</a:t>
            </a:r>
          </a:p>
        </p:txBody>
      </p:sp>
      <p:sp>
        <p:nvSpPr>
          <p:cNvPr id="9" name="TextBox 9"/>
          <p:cNvSpPr txBox="1"/>
          <p:nvPr/>
        </p:nvSpPr>
        <p:spPr>
          <a:xfrm>
            <a:off x="11293027" y="5043286"/>
            <a:ext cx="2221603" cy="1405513"/>
          </a:xfrm>
          <a:prstGeom prst="rect">
            <a:avLst/>
          </a:prstGeom>
        </p:spPr>
        <p:txBody>
          <a:bodyPr lIns="0" tIns="0" rIns="0" bIns="0" rtlCol="0" anchor="t">
            <a:spAutoFit/>
          </a:bodyPr>
          <a:lstStyle/>
          <a:p>
            <a:pPr algn="ctr">
              <a:lnSpc>
                <a:spcPts val="2799"/>
              </a:lnSpc>
              <a:defRPr b="0" i="0"/>
            </a:pPr>
            <a:r>
              <a:rPr lang="1106" sz="1999" dirty="0">
                <a:solidFill>
                  <a:srgbClr val="000000"/>
                </a:solidFill>
                <a:latin typeface="Open Sauce Bold"/>
              </a:rPr>
              <a:t>Trafodaeth cyfarfod llawn ar y rheoliadau newydd</a:t>
            </a:r>
          </a:p>
        </p:txBody>
      </p:sp>
      <p:sp>
        <p:nvSpPr>
          <p:cNvPr id="10" name="TextBox 10"/>
          <p:cNvSpPr txBox="1"/>
          <p:nvPr/>
        </p:nvSpPr>
        <p:spPr>
          <a:xfrm>
            <a:off x="14552855" y="5043286"/>
            <a:ext cx="2221603" cy="1046440"/>
          </a:xfrm>
          <a:prstGeom prst="rect">
            <a:avLst/>
          </a:prstGeom>
        </p:spPr>
        <p:txBody>
          <a:bodyPr lIns="0" tIns="0" rIns="0" bIns="0" rtlCol="0" anchor="t">
            <a:spAutoFit/>
          </a:bodyPr>
          <a:lstStyle/>
          <a:p>
            <a:pPr algn="ctr">
              <a:lnSpc>
                <a:spcPts val="2799"/>
              </a:lnSpc>
              <a:defRPr b="0" i="0"/>
            </a:pPr>
            <a:r>
              <a:rPr lang="1106" sz="1999" dirty="0">
                <a:solidFill>
                  <a:srgbClr val="000000"/>
                </a:solidFill>
                <a:latin typeface="Open Sauce Bold"/>
              </a:rPr>
              <a:t>Graddau cyhoeddedig yn mynd yn fyw</a:t>
            </a:r>
          </a:p>
        </p:txBody>
      </p:sp>
      <p:sp>
        <p:nvSpPr>
          <p:cNvPr id="11" name="TextBox 11"/>
          <p:cNvSpPr txBox="1"/>
          <p:nvPr/>
        </p:nvSpPr>
        <p:spPr>
          <a:xfrm>
            <a:off x="4730723" y="8383597"/>
            <a:ext cx="2221603" cy="738664"/>
          </a:xfrm>
          <a:prstGeom prst="rect">
            <a:avLst/>
          </a:prstGeom>
        </p:spPr>
        <p:txBody>
          <a:bodyPr lIns="0" tIns="0" rIns="0" bIns="0" rtlCol="0" anchor="t">
            <a:spAutoFit/>
          </a:bodyPr>
          <a:lstStyle/>
          <a:p>
            <a:pPr algn="ctr"/>
            <a:r>
              <a:rPr lang="en-US" sz="2400" dirty="0">
                <a:solidFill>
                  <a:srgbClr val="FFFFFF"/>
                </a:solidFill>
                <a:latin typeface="Open Sauce Semi-Bold"/>
              </a:rPr>
              <a:t>29 </a:t>
            </a:r>
            <a:r>
              <a:rPr lang="1106" sz="2400" dirty="0">
                <a:solidFill>
                  <a:srgbClr val="5CE1E6"/>
                </a:solidFill>
                <a:latin typeface="Open Sauce Semi-Bold"/>
              </a:rPr>
              <a:t>Gorffennaf</a:t>
            </a:r>
            <a:r>
              <a:rPr lang="1106" sz="2400" dirty="0">
                <a:solidFill>
                  <a:srgbClr val="FFFFFF"/>
                </a:solidFill>
                <a:latin typeface="Open Sauce Semi-Bold"/>
              </a:rPr>
              <a:t> </a:t>
            </a:r>
            <a:r>
              <a:rPr lang="en-GB" sz="2400" dirty="0">
                <a:solidFill>
                  <a:srgbClr val="FFFFFF"/>
                </a:solidFill>
                <a:latin typeface="Open Sauce Semi-Bold"/>
              </a:rPr>
              <a:t>/ </a:t>
            </a:r>
            <a:r>
              <a:rPr lang="en-US" sz="2400" dirty="0">
                <a:solidFill>
                  <a:srgbClr val="FFFFFF"/>
                </a:solidFill>
                <a:latin typeface="Open Sauce Semi-Bold"/>
              </a:rPr>
              <a:t>July 2024</a:t>
            </a:r>
          </a:p>
        </p:txBody>
      </p:sp>
      <p:sp>
        <p:nvSpPr>
          <p:cNvPr id="12" name="TextBox 12"/>
          <p:cNvSpPr txBox="1"/>
          <p:nvPr/>
        </p:nvSpPr>
        <p:spPr>
          <a:xfrm>
            <a:off x="8033198" y="4960644"/>
            <a:ext cx="2221603" cy="1764586"/>
          </a:xfrm>
          <a:prstGeom prst="rect">
            <a:avLst/>
          </a:prstGeom>
        </p:spPr>
        <p:txBody>
          <a:bodyPr lIns="0" tIns="0" rIns="0" bIns="0" rtlCol="0" anchor="t">
            <a:spAutoFit/>
          </a:bodyPr>
          <a:lstStyle/>
          <a:p>
            <a:pPr algn="ctr">
              <a:lnSpc>
                <a:spcPts val="2799"/>
              </a:lnSpc>
              <a:defRPr b="0" i="0"/>
            </a:pPr>
            <a:r>
              <a:rPr lang="1106" sz="1999" dirty="0">
                <a:solidFill>
                  <a:srgbClr val="000000"/>
                </a:solidFill>
                <a:latin typeface="Open Sauce Semi-Bold"/>
              </a:rPr>
              <a:t>Cyhoeddi canfyddiadau ymgynghoriad Llywodraeth Cymru </a:t>
            </a:r>
          </a:p>
        </p:txBody>
      </p:sp>
      <p:sp>
        <p:nvSpPr>
          <p:cNvPr id="13" name="TextBox 13"/>
          <p:cNvSpPr txBox="1"/>
          <p:nvPr/>
        </p:nvSpPr>
        <p:spPr>
          <a:xfrm>
            <a:off x="1467352" y="6302771"/>
            <a:ext cx="2221603" cy="1406172"/>
          </a:xfrm>
          <a:prstGeom prst="rect">
            <a:avLst/>
          </a:prstGeom>
        </p:spPr>
        <p:txBody>
          <a:bodyPr lIns="0" tIns="0" rIns="0" bIns="0" rtlCol="0" anchor="t">
            <a:spAutoFit/>
          </a:bodyPr>
          <a:lstStyle/>
          <a:p>
            <a:pPr algn="ctr">
              <a:lnSpc>
                <a:spcPts val="2800"/>
              </a:lnSpc>
            </a:pPr>
            <a:r>
              <a:rPr lang="en-US" sz="2000">
                <a:solidFill>
                  <a:srgbClr val="1C94D8"/>
                </a:solidFill>
                <a:latin typeface="Open Sauce Semi-Bold"/>
              </a:rPr>
              <a:t>Gather provider views and develop position statement</a:t>
            </a:r>
          </a:p>
        </p:txBody>
      </p:sp>
      <p:sp>
        <p:nvSpPr>
          <p:cNvPr id="14" name="TextBox 14"/>
          <p:cNvSpPr txBox="1"/>
          <p:nvPr/>
        </p:nvSpPr>
        <p:spPr>
          <a:xfrm>
            <a:off x="4730723" y="6853278"/>
            <a:ext cx="2221603" cy="691974"/>
          </a:xfrm>
          <a:prstGeom prst="rect">
            <a:avLst/>
          </a:prstGeom>
        </p:spPr>
        <p:txBody>
          <a:bodyPr lIns="0" tIns="0" rIns="0" bIns="0" rtlCol="0" anchor="t">
            <a:spAutoFit/>
          </a:bodyPr>
          <a:lstStyle/>
          <a:p>
            <a:pPr algn="ctr">
              <a:lnSpc>
                <a:spcPts val="2799"/>
              </a:lnSpc>
            </a:pPr>
            <a:r>
              <a:rPr lang="en-US" sz="1999" dirty="0">
                <a:solidFill>
                  <a:srgbClr val="1C94D8"/>
                </a:solidFill>
                <a:latin typeface="Open Sauce Semi-Bold"/>
              </a:rPr>
              <a:t>WG consultation on ratings begins</a:t>
            </a:r>
          </a:p>
        </p:txBody>
      </p:sp>
      <p:sp>
        <p:nvSpPr>
          <p:cNvPr id="15" name="TextBox 15"/>
          <p:cNvSpPr txBox="1"/>
          <p:nvPr/>
        </p:nvSpPr>
        <p:spPr>
          <a:xfrm>
            <a:off x="7971501" y="6720089"/>
            <a:ext cx="2221603" cy="1044311"/>
          </a:xfrm>
          <a:prstGeom prst="rect">
            <a:avLst/>
          </a:prstGeom>
        </p:spPr>
        <p:txBody>
          <a:bodyPr lIns="0" tIns="0" rIns="0" bIns="0" rtlCol="0" anchor="t">
            <a:spAutoFit/>
          </a:bodyPr>
          <a:lstStyle/>
          <a:p>
            <a:pPr algn="ctr">
              <a:lnSpc>
                <a:spcPts val="2799"/>
              </a:lnSpc>
            </a:pPr>
            <a:r>
              <a:rPr lang="en-US" sz="1999" dirty="0">
                <a:solidFill>
                  <a:srgbClr val="1C94D8"/>
                </a:solidFill>
                <a:latin typeface="Open Sauce Semi-Bold"/>
              </a:rPr>
              <a:t>WG consultation findings published</a:t>
            </a:r>
          </a:p>
        </p:txBody>
      </p:sp>
      <p:sp>
        <p:nvSpPr>
          <p:cNvPr id="16" name="TextBox 16"/>
          <p:cNvSpPr txBox="1"/>
          <p:nvPr/>
        </p:nvSpPr>
        <p:spPr>
          <a:xfrm>
            <a:off x="1028700" y="8383597"/>
            <a:ext cx="2983752" cy="1107996"/>
          </a:xfrm>
          <a:prstGeom prst="rect">
            <a:avLst/>
          </a:prstGeom>
        </p:spPr>
        <p:txBody>
          <a:bodyPr wrap="square" lIns="0" tIns="0" rIns="0" bIns="0" rtlCol="0" anchor="t">
            <a:spAutoFit/>
          </a:bodyPr>
          <a:lstStyle/>
          <a:p>
            <a:pPr algn="ctr"/>
            <a:r>
              <a:rPr lang="en-GB" sz="2400" dirty="0" err="1">
                <a:solidFill>
                  <a:srgbClr val="5CE1E6"/>
                </a:solidFill>
                <a:latin typeface="Open Sauce Semi-Bold"/>
              </a:rPr>
              <a:t>Gorffennaf</a:t>
            </a:r>
            <a:endParaRPr lang="en-GB" sz="2400" dirty="0">
              <a:solidFill>
                <a:srgbClr val="5CE1E6"/>
              </a:solidFill>
              <a:latin typeface="Open Sauce Semi-Bold"/>
            </a:endParaRPr>
          </a:p>
          <a:p>
            <a:pPr algn="ctr"/>
            <a:r>
              <a:rPr lang="en-US" sz="2400" dirty="0">
                <a:solidFill>
                  <a:srgbClr val="FFFFFF"/>
                </a:solidFill>
                <a:latin typeface="Open Sauce Semi-Bold"/>
              </a:rPr>
              <a:t>/ July</a:t>
            </a:r>
          </a:p>
          <a:p>
            <a:pPr algn="ctr"/>
            <a:r>
              <a:rPr lang="en-US" sz="2400" dirty="0">
                <a:solidFill>
                  <a:srgbClr val="FFFFFF"/>
                </a:solidFill>
                <a:latin typeface="Open Sauce Semi-Bold"/>
              </a:rPr>
              <a:t>2024</a:t>
            </a:r>
          </a:p>
        </p:txBody>
      </p:sp>
      <p:sp>
        <p:nvSpPr>
          <p:cNvPr id="17" name="TextBox 17"/>
          <p:cNvSpPr txBox="1"/>
          <p:nvPr/>
        </p:nvSpPr>
        <p:spPr>
          <a:xfrm>
            <a:off x="7670597" y="8383597"/>
            <a:ext cx="2946806" cy="1107996"/>
          </a:xfrm>
          <a:prstGeom prst="rect">
            <a:avLst/>
          </a:prstGeom>
        </p:spPr>
        <p:txBody>
          <a:bodyPr lIns="0" tIns="0" rIns="0" bIns="0" rtlCol="0" anchor="t">
            <a:spAutoFit/>
          </a:bodyPr>
          <a:lstStyle/>
          <a:p>
            <a:pPr algn="ctr"/>
            <a:r>
              <a:rPr lang="en-US" sz="2400" dirty="0">
                <a:solidFill>
                  <a:srgbClr val="FFFFFF"/>
                </a:solidFill>
                <a:latin typeface="Open Sauce Semi-Bold"/>
              </a:rPr>
              <a:t>8 </a:t>
            </a:r>
            <a:r>
              <a:rPr lang="1106" sz="2400" dirty="0">
                <a:solidFill>
                  <a:srgbClr val="5CE1E6"/>
                </a:solidFill>
                <a:latin typeface="Open Sauce Semi-Bold"/>
              </a:rPr>
              <a:t>Ionawr</a:t>
            </a:r>
            <a:r>
              <a:rPr lang="en-GB" sz="2400" dirty="0">
                <a:solidFill>
                  <a:srgbClr val="5CE1E6"/>
                </a:solidFill>
                <a:latin typeface="Open Sauce Semi-Bold"/>
              </a:rPr>
              <a:t> / </a:t>
            </a:r>
            <a:endParaRPr lang="1106" sz="2400" dirty="0">
              <a:solidFill>
                <a:srgbClr val="5CE1E6"/>
              </a:solidFill>
              <a:latin typeface="Open Sauce Semi-Bold"/>
            </a:endParaRPr>
          </a:p>
          <a:p>
            <a:pPr algn="ctr"/>
            <a:r>
              <a:rPr lang="en-US" sz="2400" dirty="0">
                <a:solidFill>
                  <a:srgbClr val="FFFFFF"/>
                </a:solidFill>
                <a:latin typeface="Open Sauce Semi-Bold"/>
              </a:rPr>
              <a:t>January</a:t>
            </a:r>
          </a:p>
          <a:p>
            <a:pPr algn="ctr"/>
            <a:r>
              <a:rPr lang="en-US" sz="2400" dirty="0">
                <a:solidFill>
                  <a:srgbClr val="FFFFFF"/>
                </a:solidFill>
                <a:latin typeface="Open Sauce Semi-Bold"/>
              </a:rPr>
              <a:t>2025</a:t>
            </a:r>
          </a:p>
        </p:txBody>
      </p:sp>
      <p:sp>
        <p:nvSpPr>
          <p:cNvPr id="18" name="TextBox 18"/>
          <p:cNvSpPr txBox="1"/>
          <p:nvPr/>
        </p:nvSpPr>
        <p:spPr>
          <a:xfrm>
            <a:off x="11293027" y="6579054"/>
            <a:ext cx="2221603" cy="1044311"/>
          </a:xfrm>
          <a:prstGeom prst="rect">
            <a:avLst/>
          </a:prstGeom>
        </p:spPr>
        <p:txBody>
          <a:bodyPr lIns="0" tIns="0" rIns="0" bIns="0" rtlCol="0" anchor="t">
            <a:spAutoFit/>
          </a:bodyPr>
          <a:lstStyle/>
          <a:p>
            <a:pPr algn="ctr">
              <a:lnSpc>
                <a:spcPts val="2799"/>
              </a:lnSpc>
            </a:pPr>
            <a:r>
              <a:rPr lang="en-US" sz="1999" dirty="0">
                <a:solidFill>
                  <a:srgbClr val="1C94D8"/>
                </a:solidFill>
                <a:latin typeface="Open Sauce Bold"/>
              </a:rPr>
              <a:t>Plenary debate on new regulations</a:t>
            </a:r>
          </a:p>
        </p:txBody>
      </p:sp>
      <p:sp>
        <p:nvSpPr>
          <p:cNvPr id="19" name="TextBox 19"/>
          <p:cNvSpPr txBox="1"/>
          <p:nvPr/>
        </p:nvSpPr>
        <p:spPr>
          <a:xfrm>
            <a:off x="10930425" y="8457086"/>
            <a:ext cx="2946806" cy="738664"/>
          </a:xfrm>
          <a:prstGeom prst="rect">
            <a:avLst/>
          </a:prstGeom>
        </p:spPr>
        <p:txBody>
          <a:bodyPr lIns="0" tIns="0" rIns="0" bIns="0" rtlCol="0" anchor="t">
            <a:spAutoFit/>
          </a:bodyPr>
          <a:lstStyle/>
          <a:p>
            <a:pPr algn="ctr"/>
            <a:r>
              <a:rPr lang="en-US" sz="2400" dirty="0">
                <a:solidFill>
                  <a:srgbClr val="FFFFFF"/>
                </a:solidFill>
                <a:latin typeface="Open Sauce Semi-Bold"/>
              </a:rPr>
              <a:t>27 </a:t>
            </a:r>
            <a:r>
              <a:rPr lang="1106" sz="2400" dirty="0">
                <a:solidFill>
                  <a:srgbClr val="5CE1E6"/>
                </a:solidFill>
                <a:latin typeface="Open Sauce Semi-Bold"/>
              </a:rPr>
              <a:t>Chwefror</a:t>
            </a:r>
            <a:r>
              <a:rPr lang="en-GB" sz="2400" dirty="0">
                <a:solidFill>
                  <a:srgbClr val="5CE1E6"/>
                </a:solidFill>
                <a:latin typeface="Open Sauce Semi-Bold"/>
              </a:rPr>
              <a:t> /</a:t>
            </a:r>
            <a:r>
              <a:rPr lang="1106" sz="2400" dirty="0">
                <a:solidFill>
                  <a:srgbClr val="FFFFFF"/>
                </a:solidFill>
                <a:latin typeface="Open Sauce Semi-Bold"/>
              </a:rPr>
              <a:t> </a:t>
            </a:r>
            <a:r>
              <a:rPr lang="en-US" sz="2400" dirty="0">
                <a:solidFill>
                  <a:srgbClr val="FFFFFF"/>
                </a:solidFill>
                <a:latin typeface="Open Sauce Semi-Bold"/>
              </a:rPr>
              <a:t>February 2025</a:t>
            </a:r>
          </a:p>
        </p:txBody>
      </p:sp>
      <p:sp>
        <p:nvSpPr>
          <p:cNvPr id="20" name="TextBox 20"/>
          <p:cNvSpPr txBox="1"/>
          <p:nvPr/>
        </p:nvSpPr>
        <p:spPr>
          <a:xfrm>
            <a:off x="14514755" y="6312296"/>
            <a:ext cx="2221603" cy="691974"/>
          </a:xfrm>
          <a:prstGeom prst="rect">
            <a:avLst/>
          </a:prstGeom>
        </p:spPr>
        <p:txBody>
          <a:bodyPr lIns="0" tIns="0" rIns="0" bIns="0" rtlCol="0" anchor="t">
            <a:spAutoFit/>
          </a:bodyPr>
          <a:lstStyle/>
          <a:p>
            <a:pPr algn="ctr">
              <a:lnSpc>
                <a:spcPts val="2799"/>
              </a:lnSpc>
            </a:pPr>
            <a:r>
              <a:rPr lang="en-US" sz="1999">
                <a:solidFill>
                  <a:srgbClr val="1C94D8"/>
                </a:solidFill>
                <a:latin typeface="Open Sauce Bold"/>
              </a:rPr>
              <a:t>Published ratings go live</a:t>
            </a:r>
          </a:p>
        </p:txBody>
      </p:sp>
      <p:sp>
        <p:nvSpPr>
          <p:cNvPr id="21" name="TextBox 21"/>
          <p:cNvSpPr txBox="1"/>
          <p:nvPr/>
        </p:nvSpPr>
        <p:spPr>
          <a:xfrm>
            <a:off x="14191556" y="8497091"/>
            <a:ext cx="2946806" cy="493981"/>
          </a:xfrm>
          <a:prstGeom prst="rect">
            <a:avLst/>
          </a:prstGeom>
        </p:spPr>
        <p:txBody>
          <a:bodyPr lIns="0" tIns="0" rIns="0" bIns="0" rtlCol="0" anchor="t">
            <a:spAutoFit/>
          </a:bodyPr>
          <a:lstStyle/>
          <a:p>
            <a:pPr algn="ctr">
              <a:lnSpc>
                <a:spcPts val="4409"/>
              </a:lnSpc>
            </a:pPr>
            <a:r>
              <a:rPr lang="en-US" sz="2400" dirty="0">
                <a:solidFill>
                  <a:srgbClr val="FFFFFF"/>
                </a:solidFill>
                <a:latin typeface="Open Sauce Semi-Bold"/>
              </a:rPr>
              <a:t>1 </a:t>
            </a:r>
            <a:r>
              <a:rPr lang="1106" sz="2400" dirty="0">
                <a:solidFill>
                  <a:srgbClr val="5CE1E6"/>
                </a:solidFill>
                <a:latin typeface="Open Sauce Semi-Bold"/>
              </a:rPr>
              <a:t>Ebrill</a:t>
            </a:r>
            <a:r>
              <a:rPr lang="1106" sz="2400" dirty="0">
                <a:solidFill>
                  <a:srgbClr val="FFFFFF"/>
                </a:solidFill>
                <a:latin typeface="Open Sauce Semi-Bold"/>
              </a:rPr>
              <a:t> </a:t>
            </a:r>
            <a:r>
              <a:rPr lang="en-GB" sz="2400" dirty="0">
                <a:solidFill>
                  <a:srgbClr val="FFFFFF"/>
                </a:solidFill>
                <a:latin typeface="Open Sauce Semi-Bold"/>
              </a:rPr>
              <a:t>/ </a:t>
            </a:r>
            <a:r>
              <a:rPr lang="en-US" sz="2400" dirty="0">
                <a:solidFill>
                  <a:srgbClr val="FFFFFF"/>
                </a:solidFill>
                <a:latin typeface="Open Sauce Semi-Bold"/>
              </a:rPr>
              <a:t>April 2025</a:t>
            </a:r>
          </a:p>
        </p:txBody>
      </p:sp>
      <p:sp>
        <p:nvSpPr>
          <p:cNvPr id="22" name="TextBox 22"/>
          <p:cNvSpPr txBox="1"/>
          <p:nvPr/>
        </p:nvSpPr>
        <p:spPr>
          <a:xfrm>
            <a:off x="8928233" y="883164"/>
            <a:ext cx="4004383" cy="711349"/>
          </a:xfrm>
          <a:prstGeom prst="rect">
            <a:avLst/>
          </a:prstGeom>
        </p:spPr>
        <p:txBody>
          <a:bodyPr wrap="square" lIns="0" tIns="0" rIns="0" bIns="0" rtlCol="0" anchor="t">
            <a:spAutoFit/>
          </a:bodyPr>
          <a:lstStyle/>
          <a:p>
            <a:pPr algn="ctr">
              <a:lnSpc>
                <a:spcPts val="2874"/>
              </a:lnSpc>
              <a:defRPr b="0" i="0"/>
            </a:pPr>
            <a:r>
              <a:rPr lang="1106" sz="2053" dirty="0">
                <a:solidFill>
                  <a:srgbClr val="000000"/>
                </a:solidFill>
                <a:latin typeface="Open Sauce Semi-Bold"/>
              </a:rPr>
              <a:t>Rhagor o waith ymgysylltu â'r sector yn ystod y cyfnod hwn</a:t>
            </a:r>
          </a:p>
        </p:txBody>
      </p:sp>
      <p:sp>
        <p:nvSpPr>
          <p:cNvPr id="23" name="TextBox 23"/>
          <p:cNvSpPr txBox="1"/>
          <p:nvPr/>
        </p:nvSpPr>
        <p:spPr>
          <a:xfrm>
            <a:off x="8492417" y="1679362"/>
            <a:ext cx="4768402" cy="706144"/>
          </a:xfrm>
          <a:prstGeom prst="rect">
            <a:avLst/>
          </a:prstGeom>
        </p:spPr>
        <p:txBody>
          <a:bodyPr lIns="0" tIns="0" rIns="0" bIns="0" rtlCol="0" anchor="t">
            <a:spAutoFit/>
          </a:bodyPr>
          <a:lstStyle/>
          <a:p>
            <a:pPr algn="ctr">
              <a:lnSpc>
                <a:spcPts val="2874"/>
              </a:lnSpc>
            </a:pPr>
            <a:r>
              <a:rPr lang="en-US" sz="2053" dirty="0">
                <a:solidFill>
                  <a:srgbClr val="1C94D8"/>
                </a:solidFill>
                <a:latin typeface="Open Sauce Semi-Bold"/>
              </a:rPr>
              <a:t>Further sector engagement </a:t>
            </a:r>
          </a:p>
          <a:p>
            <a:pPr algn="ctr">
              <a:lnSpc>
                <a:spcPts val="2874"/>
              </a:lnSpc>
            </a:pPr>
            <a:r>
              <a:rPr lang="en-US" sz="2053" dirty="0">
                <a:solidFill>
                  <a:srgbClr val="1C94D8"/>
                </a:solidFill>
                <a:latin typeface="Open Sauce Semi-Bold"/>
              </a:rPr>
              <a:t>during this period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8562264" y="1028700"/>
            <a:ext cx="8501143" cy="8214230"/>
          </a:xfrm>
          <a:custGeom>
            <a:avLst/>
            <a:gdLst/>
            <a:ahLst/>
            <a:cxnLst/>
            <a:rect l="l" t="t" r="r" b="b"/>
            <a:pathLst>
              <a:path w="8501143" h="8214230">
                <a:moveTo>
                  <a:pt x="0" y="0"/>
                </a:moveTo>
                <a:lnTo>
                  <a:pt x="8501143" y="0"/>
                </a:lnTo>
                <a:lnTo>
                  <a:pt x="8501143" y="8214230"/>
                </a:lnTo>
                <a:lnTo>
                  <a:pt x="0" y="82142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TextBox 3"/>
          <p:cNvSpPr txBox="1"/>
          <p:nvPr/>
        </p:nvSpPr>
        <p:spPr>
          <a:xfrm>
            <a:off x="1028700" y="962025"/>
            <a:ext cx="8975077" cy="636795"/>
          </a:xfrm>
          <a:prstGeom prst="rect">
            <a:avLst/>
          </a:prstGeom>
        </p:spPr>
        <p:txBody>
          <a:bodyPr lIns="0" tIns="0" rIns="0" bIns="0" rtlCol="0" anchor="t">
            <a:spAutoFit/>
          </a:bodyPr>
          <a:lstStyle/>
          <a:p>
            <a:pPr algn="just">
              <a:lnSpc>
                <a:spcPts val="5320"/>
              </a:lnSpc>
              <a:defRPr b="0" i="0"/>
            </a:pPr>
            <a:r>
              <a:rPr lang="1106" sz="3800" dirty="0">
                <a:solidFill>
                  <a:srgbClr val="5CE1E6"/>
                </a:solidFill>
                <a:latin typeface="Open Sauce Bold"/>
              </a:rPr>
              <a:t>Cydgynhyrchu – gweithio gyda chi </a:t>
            </a:r>
          </a:p>
        </p:txBody>
      </p:sp>
      <p:sp>
        <p:nvSpPr>
          <p:cNvPr id="4" name="TextBox 4"/>
          <p:cNvSpPr txBox="1"/>
          <p:nvPr/>
        </p:nvSpPr>
        <p:spPr>
          <a:xfrm>
            <a:off x="1028700" y="1785909"/>
            <a:ext cx="8975077" cy="636795"/>
          </a:xfrm>
          <a:prstGeom prst="rect">
            <a:avLst/>
          </a:prstGeom>
        </p:spPr>
        <p:txBody>
          <a:bodyPr lIns="0" tIns="0" rIns="0" bIns="0" rtlCol="0" anchor="t">
            <a:spAutoFit/>
          </a:bodyPr>
          <a:lstStyle/>
          <a:p>
            <a:pPr algn="just">
              <a:lnSpc>
                <a:spcPts val="5320"/>
              </a:lnSpc>
            </a:pPr>
            <a:r>
              <a:rPr lang="en-US" sz="3800">
                <a:solidFill>
                  <a:srgbClr val="FFFFFF"/>
                </a:solidFill>
                <a:latin typeface="Open Sauce Bold"/>
              </a:rPr>
              <a:t>Co-production - working with you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22979C1C-BA27-DEFB-89B7-970B9ACEB603}"/>
              </a:ext>
            </a:extLst>
          </p:cNvPr>
          <p:cNvGraphicFramePr/>
          <p:nvPr>
            <p:extLst>
              <p:ext uri="{D42A27DB-BD31-4B8C-83A1-F6EECF244321}">
                <p14:modId xmlns:p14="http://schemas.microsoft.com/office/powerpoint/2010/main" val="147226494"/>
              </p:ext>
            </p:extLst>
          </p:nvPr>
        </p:nvGraphicFramePr>
        <p:xfrm>
          <a:off x="2514600" y="419100"/>
          <a:ext cx="13258800" cy="894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9656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028700" y="3844461"/>
            <a:ext cx="4212750" cy="2022120"/>
          </a:xfrm>
          <a:custGeom>
            <a:avLst/>
            <a:gdLst/>
            <a:ahLst/>
            <a:cxnLst/>
            <a:rect l="l" t="t" r="r" b="b"/>
            <a:pathLst>
              <a:path w="4212750" h="2022120">
                <a:moveTo>
                  <a:pt x="0" y="0"/>
                </a:moveTo>
                <a:lnTo>
                  <a:pt x="4212750" y="0"/>
                </a:lnTo>
                <a:lnTo>
                  <a:pt x="4212750" y="2022121"/>
                </a:lnTo>
                <a:lnTo>
                  <a:pt x="0" y="20221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a:extLst>
              <a:ext uri="{C183D7F6-B498-43B3-948B-1728B52AA6E4}">
                <adec:decorative xmlns:adec="http://schemas.microsoft.com/office/drawing/2017/decorative" val="1"/>
              </a:ext>
            </a:extLst>
          </p:cNvPr>
          <p:cNvSpPr/>
          <p:nvPr/>
        </p:nvSpPr>
        <p:spPr>
          <a:xfrm>
            <a:off x="6552681" y="4184461"/>
            <a:ext cx="4855892" cy="959039"/>
          </a:xfrm>
          <a:custGeom>
            <a:avLst/>
            <a:gdLst/>
            <a:ahLst/>
            <a:cxnLst/>
            <a:rect l="l" t="t" r="r" b="b"/>
            <a:pathLst>
              <a:path w="4855892" h="959039">
                <a:moveTo>
                  <a:pt x="0" y="0"/>
                </a:moveTo>
                <a:lnTo>
                  <a:pt x="4855892" y="0"/>
                </a:lnTo>
                <a:lnTo>
                  <a:pt x="4855892" y="959039"/>
                </a:lnTo>
                <a:lnTo>
                  <a:pt x="0" y="959039"/>
                </a:lnTo>
                <a:lnTo>
                  <a:pt x="0" y="0"/>
                </a:lnTo>
                <a:close/>
              </a:path>
            </a:pathLst>
          </a:custGeom>
          <a:blipFill>
            <a:blip r:embed="rId5"/>
            <a:stretch>
              <a:fillRect/>
            </a:stretch>
          </a:blipFill>
        </p:spPr>
        <p:txBody>
          <a:bodyPr/>
          <a:lstStyle/>
          <a:p>
            <a:endParaRPr lang="en-GB"/>
          </a:p>
        </p:txBody>
      </p:sp>
      <p:sp>
        <p:nvSpPr>
          <p:cNvPr id="5" name="TextBox 5"/>
          <p:cNvSpPr txBox="1"/>
          <p:nvPr/>
        </p:nvSpPr>
        <p:spPr>
          <a:xfrm>
            <a:off x="1028700" y="962025"/>
            <a:ext cx="11370473" cy="1301447"/>
          </a:xfrm>
          <a:prstGeom prst="rect">
            <a:avLst/>
          </a:prstGeom>
        </p:spPr>
        <p:txBody>
          <a:bodyPr wrap="square" lIns="0" tIns="0" rIns="0" bIns="0" rtlCol="0" anchor="t">
            <a:spAutoFit/>
          </a:bodyPr>
          <a:lstStyle/>
          <a:p>
            <a:pPr>
              <a:lnSpc>
                <a:spcPts val="5320"/>
              </a:lnSpc>
              <a:defRPr b="0" i="0"/>
            </a:pPr>
            <a:r>
              <a:rPr lang="1106" sz="3800" dirty="0">
                <a:solidFill>
                  <a:srgbClr val="5CE1E6"/>
                </a:solidFill>
                <a:latin typeface="Open Sauce Bold"/>
              </a:rPr>
              <a:t>Cael y wybodaeth ddiweddaraf a chymryd rhan</a:t>
            </a:r>
          </a:p>
          <a:p>
            <a:pPr algn="just">
              <a:lnSpc>
                <a:spcPts val="5320"/>
              </a:lnSpc>
            </a:pPr>
            <a:r>
              <a:rPr lang="en-US" sz="3800" dirty="0">
                <a:solidFill>
                  <a:srgbClr val="FFFFFF"/>
                </a:solidFill>
                <a:latin typeface="Open Sauce Bold"/>
              </a:rPr>
              <a:t>Keep up to date and get involved</a:t>
            </a:r>
          </a:p>
        </p:txBody>
      </p:sp>
      <p:sp>
        <p:nvSpPr>
          <p:cNvPr id="6" name="TextBox 6"/>
          <p:cNvSpPr txBox="1"/>
          <p:nvPr/>
        </p:nvSpPr>
        <p:spPr>
          <a:xfrm>
            <a:off x="708164" y="6019972"/>
            <a:ext cx="4853822" cy="1091521"/>
          </a:xfrm>
          <a:prstGeom prst="rect">
            <a:avLst/>
          </a:prstGeom>
        </p:spPr>
        <p:txBody>
          <a:bodyPr lIns="0" tIns="0" rIns="0" bIns="0" rtlCol="0" anchor="t">
            <a:spAutoFit/>
          </a:bodyPr>
          <a:lstStyle/>
          <a:p>
            <a:pPr algn="ctr">
              <a:lnSpc>
                <a:spcPts val="4409"/>
              </a:lnSpc>
              <a:defRPr b="0" i="0"/>
            </a:pPr>
            <a:r>
              <a:rPr lang="1106" sz="3150" dirty="0">
                <a:solidFill>
                  <a:srgbClr val="5CE1E6"/>
                </a:solidFill>
                <a:latin typeface="Open Sauce Bold"/>
              </a:rPr>
              <a:t>Dilynwch ni ar ein cyfryngau cymdeithasol</a:t>
            </a:r>
          </a:p>
        </p:txBody>
      </p:sp>
      <p:sp>
        <p:nvSpPr>
          <p:cNvPr id="7" name="TextBox 7"/>
          <p:cNvSpPr txBox="1"/>
          <p:nvPr/>
        </p:nvSpPr>
        <p:spPr>
          <a:xfrm>
            <a:off x="6554750" y="6019972"/>
            <a:ext cx="5256249" cy="1080296"/>
          </a:xfrm>
          <a:prstGeom prst="rect">
            <a:avLst/>
          </a:prstGeom>
        </p:spPr>
        <p:txBody>
          <a:bodyPr wrap="square" lIns="0" tIns="0" rIns="0" bIns="0" rtlCol="0" anchor="t">
            <a:spAutoFit/>
          </a:bodyPr>
          <a:lstStyle/>
          <a:p>
            <a:pPr algn="ctr">
              <a:lnSpc>
                <a:spcPts val="4409"/>
              </a:lnSpc>
              <a:defRPr b="0" i="0"/>
            </a:pPr>
            <a:r>
              <a:rPr lang="1106" sz="3150" dirty="0">
                <a:solidFill>
                  <a:srgbClr val="5CE1E6"/>
                </a:solidFill>
                <a:latin typeface="Open Sauce Bold"/>
              </a:rPr>
              <a:t>Darllenwch ein bwletinau misol i ddarparwyr</a:t>
            </a:r>
          </a:p>
        </p:txBody>
      </p:sp>
      <p:sp>
        <p:nvSpPr>
          <p:cNvPr id="8" name="TextBox 8"/>
          <p:cNvSpPr txBox="1"/>
          <p:nvPr/>
        </p:nvSpPr>
        <p:spPr>
          <a:xfrm>
            <a:off x="12399173" y="6019972"/>
            <a:ext cx="4853822" cy="1644553"/>
          </a:xfrm>
          <a:prstGeom prst="rect">
            <a:avLst/>
          </a:prstGeom>
        </p:spPr>
        <p:txBody>
          <a:bodyPr lIns="0" tIns="0" rIns="0" bIns="0" rtlCol="0" anchor="t">
            <a:spAutoFit/>
          </a:bodyPr>
          <a:lstStyle/>
          <a:p>
            <a:pPr algn="ctr">
              <a:lnSpc>
                <a:spcPts val="4409"/>
              </a:lnSpc>
              <a:defRPr b="0" i="0"/>
            </a:pPr>
            <a:r>
              <a:rPr lang="1106" sz="3150" dirty="0">
                <a:solidFill>
                  <a:srgbClr val="5CE1E6"/>
                </a:solidFill>
                <a:latin typeface="Open Sauce Bold"/>
              </a:rPr>
              <a:t>Cymerwch ran yn ymgynghoriad Llywodraeth Cymru </a:t>
            </a:r>
          </a:p>
        </p:txBody>
      </p:sp>
      <p:sp>
        <p:nvSpPr>
          <p:cNvPr id="9" name="TextBox 9"/>
          <p:cNvSpPr txBox="1"/>
          <p:nvPr/>
        </p:nvSpPr>
        <p:spPr>
          <a:xfrm>
            <a:off x="708164" y="8034241"/>
            <a:ext cx="4853822" cy="1091521"/>
          </a:xfrm>
          <a:prstGeom prst="rect">
            <a:avLst/>
          </a:prstGeom>
        </p:spPr>
        <p:txBody>
          <a:bodyPr lIns="0" tIns="0" rIns="0" bIns="0" rtlCol="0" anchor="t">
            <a:spAutoFit/>
          </a:bodyPr>
          <a:lstStyle/>
          <a:p>
            <a:pPr algn="ctr">
              <a:lnSpc>
                <a:spcPts val="4409"/>
              </a:lnSpc>
            </a:pPr>
            <a:r>
              <a:rPr lang="en-US" sz="3150" dirty="0">
                <a:solidFill>
                  <a:srgbClr val="FFFFFF"/>
                </a:solidFill>
                <a:latin typeface="Open Sauce Bold"/>
              </a:rPr>
              <a:t>Follow us on our social media channels</a:t>
            </a:r>
          </a:p>
        </p:txBody>
      </p:sp>
      <p:sp>
        <p:nvSpPr>
          <p:cNvPr id="10" name="TextBox 10"/>
          <p:cNvSpPr txBox="1"/>
          <p:nvPr/>
        </p:nvSpPr>
        <p:spPr>
          <a:xfrm>
            <a:off x="6713936" y="8034242"/>
            <a:ext cx="4853822" cy="1091521"/>
          </a:xfrm>
          <a:prstGeom prst="rect">
            <a:avLst/>
          </a:prstGeom>
        </p:spPr>
        <p:txBody>
          <a:bodyPr lIns="0" tIns="0" rIns="0" bIns="0" rtlCol="0" anchor="t">
            <a:spAutoFit/>
          </a:bodyPr>
          <a:lstStyle/>
          <a:p>
            <a:pPr algn="ctr">
              <a:lnSpc>
                <a:spcPts val="4409"/>
              </a:lnSpc>
            </a:pPr>
            <a:r>
              <a:rPr lang="en-US" sz="3150" dirty="0">
                <a:solidFill>
                  <a:srgbClr val="FFFFFF"/>
                </a:solidFill>
                <a:latin typeface="Open Sauce Bold"/>
              </a:rPr>
              <a:t>Read our monthly provider bulletins</a:t>
            </a:r>
          </a:p>
        </p:txBody>
      </p:sp>
      <p:sp>
        <p:nvSpPr>
          <p:cNvPr id="11" name="TextBox 11"/>
          <p:cNvSpPr txBox="1"/>
          <p:nvPr/>
        </p:nvSpPr>
        <p:spPr>
          <a:xfrm>
            <a:off x="12399173" y="8164978"/>
            <a:ext cx="4853822" cy="1091521"/>
          </a:xfrm>
          <a:prstGeom prst="rect">
            <a:avLst/>
          </a:prstGeom>
        </p:spPr>
        <p:txBody>
          <a:bodyPr lIns="0" tIns="0" rIns="0" bIns="0" rtlCol="0" anchor="t">
            <a:spAutoFit/>
          </a:bodyPr>
          <a:lstStyle/>
          <a:p>
            <a:pPr algn="ctr">
              <a:lnSpc>
                <a:spcPts val="4409"/>
              </a:lnSpc>
            </a:pPr>
            <a:r>
              <a:rPr lang="en-US" sz="3150" dirty="0">
                <a:solidFill>
                  <a:schemeClr val="bg1"/>
                </a:solidFill>
                <a:latin typeface="Open Sauce Bold"/>
              </a:rPr>
              <a:t>Take part in the WG consultation </a:t>
            </a:r>
          </a:p>
        </p:txBody>
      </p:sp>
      <p:pic>
        <p:nvPicPr>
          <p:cNvPr id="12" name="Picture 2">
            <a:extLst>
              <a:ext uri="{FF2B5EF4-FFF2-40B4-BE49-F238E27FC236}">
                <a16:creationId xmlns:a16="http://schemas.microsoft.com/office/drawing/2014/main" id="{35F15E2A-34B0-FF7C-0518-0868AE781ED5}"/>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74080" y="3844461"/>
            <a:ext cx="2904007" cy="15898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D9588FDB-163E-2F69-7C80-CBA929C8D2B5}"/>
              </a:ext>
            </a:extLst>
          </p:cNvPr>
          <p:cNvSpPr txBox="1"/>
          <p:nvPr/>
        </p:nvSpPr>
        <p:spPr>
          <a:xfrm>
            <a:off x="998220" y="1332076"/>
            <a:ext cx="8975077" cy="621773"/>
          </a:xfrm>
          <a:prstGeom prst="rect">
            <a:avLst/>
          </a:prstGeom>
        </p:spPr>
        <p:txBody>
          <a:bodyPr lIns="0" tIns="0" rIns="0" bIns="0" rtlCol="0" anchor="t">
            <a:spAutoFit/>
          </a:bodyPr>
          <a:lstStyle/>
          <a:p>
            <a:pPr algn="just">
              <a:lnSpc>
                <a:spcPts val="5320"/>
              </a:lnSpc>
              <a:defRPr b="0" i="0"/>
            </a:pPr>
            <a:r>
              <a:rPr lang="en-US" sz="3800" dirty="0">
                <a:solidFill>
                  <a:schemeClr val="bg1"/>
                </a:solidFill>
                <a:latin typeface="Open Sauce Bold"/>
              </a:rPr>
              <a:t>Want to get more involved?</a:t>
            </a:r>
          </a:p>
        </p:txBody>
      </p:sp>
      <p:pic>
        <p:nvPicPr>
          <p:cNvPr id="6" name="Picture 5" descr="A qr code in a circle">
            <a:hlinkClick r:id="rId3"/>
            <a:extLst>
              <a:ext uri="{FF2B5EF4-FFF2-40B4-BE49-F238E27FC236}">
                <a16:creationId xmlns:a16="http://schemas.microsoft.com/office/drawing/2014/main" id="{CDD0924E-AA33-B0C1-9662-077CBC0BBC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5771" y="1332076"/>
            <a:ext cx="8458200" cy="8458200"/>
          </a:xfrm>
          <a:prstGeom prst="rect">
            <a:avLst/>
          </a:prstGeom>
        </p:spPr>
      </p:pic>
      <p:sp>
        <p:nvSpPr>
          <p:cNvPr id="8" name="Arrow: Right 7">
            <a:extLst>
              <a:ext uri="{FF2B5EF4-FFF2-40B4-BE49-F238E27FC236}">
                <a16:creationId xmlns:a16="http://schemas.microsoft.com/office/drawing/2014/main" id="{E0E31F52-DFAE-96A7-0133-8515FB1374F7}"/>
              </a:ext>
            </a:extLst>
          </p:cNvPr>
          <p:cNvSpPr/>
          <p:nvPr/>
        </p:nvSpPr>
        <p:spPr>
          <a:xfrm>
            <a:off x="7336777" y="4381500"/>
            <a:ext cx="2667000" cy="1938991"/>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0713A84-2D33-35AA-9C48-18CC8CB47FE2}"/>
              </a:ext>
            </a:extLst>
          </p:cNvPr>
          <p:cNvSpPr txBox="1"/>
          <p:nvPr/>
        </p:nvSpPr>
        <p:spPr>
          <a:xfrm>
            <a:off x="886991" y="3966509"/>
            <a:ext cx="6226823" cy="1938992"/>
          </a:xfrm>
          <a:prstGeom prst="rect">
            <a:avLst/>
          </a:prstGeom>
          <a:noFill/>
        </p:spPr>
        <p:txBody>
          <a:bodyPr wrap="square" rtlCol="0">
            <a:spAutoFit/>
          </a:bodyPr>
          <a:lstStyle/>
          <a:p>
            <a:r>
              <a:rPr lang="en-GB" sz="4000" dirty="0">
                <a:solidFill>
                  <a:schemeClr val="bg1"/>
                </a:solidFill>
                <a:latin typeface="Open Sauce Bold" panose="020B0604020202020204" charset="0"/>
              </a:rPr>
              <a:t>Scan this QR code to register to join our task group</a:t>
            </a:r>
          </a:p>
        </p:txBody>
      </p:sp>
      <p:sp>
        <p:nvSpPr>
          <p:cNvPr id="2" name="TextBox 1">
            <a:extLst>
              <a:ext uri="{FF2B5EF4-FFF2-40B4-BE49-F238E27FC236}">
                <a16:creationId xmlns:a16="http://schemas.microsoft.com/office/drawing/2014/main" id="{21CA2E02-3DD2-95E1-21EB-06A2BB51A803}"/>
              </a:ext>
            </a:extLst>
          </p:cNvPr>
          <p:cNvSpPr txBox="1"/>
          <p:nvPr/>
        </p:nvSpPr>
        <p:spPr>
          <a:xfrm>
            <a:off x="909404" y="6320491"/>
            <a:ext cx="6226823" cy="477054"/>
          </a:xfrm>
          <a:prstGeom prst="rect">
            <a:avLst/>
          </a:prstGeom>
          <a:noFill/>
        </p:spPr>
        <p:txBody>
          <a:bodyPr wrap="square" rtlCol="0">
            <a:spAutoFit/>
          </a:bodyPr>
          <a:lstStyle/>
          <a:p>
            <a:r>
              <a:rPr lang="en-GB" sz="2500" dirty="0">
                <a:solidFill>
                  <a:schemeClr val="bg1"/>
                </a:solidFill>
                <a:latin typeface="Open Sauce Bold" panose="020B0604020202020204" charset="0"/>
              </a:rPr>
              <a:t>(English link)</a:t>
            </a:r>
          </a:p>
        </p:txBody>
      </p:sp>
    </p:spTree>
    <p:extLst>
      <p:ext uri="{BB962C8B-B14F-4D97-AF65-F5344CB8AC3E}">
        <p14:creationId xmlns:p14="http://schemas.microsoft.com/office/powerpoint/2010/main" val="2663384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6D8A"/>
        </a:solidFill>
        <a:effectLst/>
      </p:bgPr>
    </p:bg>
    <p:spTree>
      <p:nvGrpSpPr>
        <p:cNvPr id="1" name=""/>
        <p:cNvGrpSpPr/>
        <p:nvPr/>
      </p:nvGrpSpPr>
      <p:grpSpPr>
        <a:xfrm>
          <a:off x="0" y="0"/>
          <a:ext cx="0" cy="0"/>
          <a:chOff x="0" y="0"/>
          <a:chExt cx="0" cy="0"/>
        </a:xfrm>
      </p:grpSpPr>
      <p:pic>
        <p:nvPicPr>
          <p:cNvPr id="3" name="Picture 2" descr="A QR code in a circle">
            <a:hlinkClick r:id="rId3"/>
            <a:extLst>
              <a:ext uri="{FF2B5EF4-FFF2-40B4-BE49-F238E27FC236}">
                <a16:creationId xmlns:a16="http://schemas.microsoft.com/office/drawing/2014/main" id="{3B41C59E-8E4D-B6AE-C126-35A031CD08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1620" y="1169520"/>
            <a:ext cx="8362950" cy="8362950"/>
          </a:xfrm>
          <a:prstGeom prst="rect">
            <a:avLst/>
          </a:prstGeom>
        </p:spPr>
      </p:pic>
      <p:sp>
        <p:nvSpPr>
          <p:cNvPr id="4" name="TextBox 5">
            <a:extLst>
              <a:ext uri="{FF2B5EF4-FFF2-40B4-BE49-F238E27FC236}">
                <a16:creationId xmlns:a16="http://schemas.microsoft.com/office/drawing/2014/main" id="{D9588FDB-163E-2F69-7C80-CBA929C8D2B5}"/>
              </a:ext>
            </a:extLst>
          </p:cNvPr>
          <p:cNvSpPr txBox="1"/>
          <p:nvPr/>
        </p:nvSpPr>
        <p:spPr>
          <a:xfrm>
            <a:off x="1028700" y="1233251"/>
            <a:ext cx="8975077" cy="621773"/>
          </a:xfrm>
          <a:prstGeom prst="rect">
            <a:avLst/>
          </a:prstGeom>
        </p:spPr>
        <p:txBody>
          <a:bodyPr lIns="0" tIns="0" rIns="0" bIns="0" rtlCol="0" anchor="t">
            <a:spAutoFit/>
          </a:bodyPr>
          <a:lstStyle/>
          <a:p>
            <a:pPr algn="just">
              <a:lnSpc>
                <a:spcPts val="5320"/>
              </a:lnSpc>
              <a:defRPr b="0" i="0"/>
            </a:pPr>
            <a:r>
              <a:rPr lang="1106" sz="3800" dirty="0">
                <a:solidFill>
                  <a:srgbClr val="5CE1E6"/>
                </a:solidFill>
                <a:latin typeface="Open Sauce Bold"/>
              </a:rPr>
              <a:t>Eisiau gwneud mwy?</a:t>
            </a:r>
            <a:endParaRPr lang="en-US" sz="3800" dirty="0">
              <a:solidFill>
                <a:schemeClr val="bg1"/>
              </a:solidFill>
              <a:latin typeface="Open Sauce Bold"/>
            </a:endParaRPr>
          </a:p>
        </p:txBody>
      </p:sp>
      <p:sp>
        <p:nvSpPr>
          <p:cNvPr id="7" name="TextBox 6">
            <a:extLst>
              <a:ext uri="{FF2B5EF4-FFF2-40B4-BE49-F238E27FC236}">
                <a16:creationId xmlns:a16="http://schemas.microsoft.com/office/drawing/2014/main" id="{680D9B87-9218-F4DE-D2DE-89D21F11E13B}"/>
              </a:ext>
            </a:extLst>
          </p:cNvPr>
          <p:cNvSpPr txBox="1"/>
          <p:nvPr/>
        </p:nvSpPr>
        <p:spPr>
          <a:xfrm>
            <a:off x="985157" y="3771900"/>
            <a:ext cx="6226823" cy="1938992"/>
          </a:xfrm>
          <a:prstGeom prst="rect">
            <a:avLst/>
          </a:prstGeom>
          <a:noFill/>
        </p:spPr>
        <p:txBody>
          <a:bodyPr wrap="square" rtlCol="0">
            <a:spAutoFit/>
          </a:bodyPr>
          <a:lstStyle/>
          <a:p>
            <a:pPr>
              <a:defRPr b="0" i="0"/>
            </a:pPr>
            <a:r>
              <a:rPr lang="1106" sz="4000" dirty="0">
                <a:solidFill>
                  <a:srgbClr val="5CE1E6"/>
                </a:solidFill>
                <a:latin typeface="Open Sauce Bold"/>
              </a:rPr>
              <a:t>Sganiwch y cod QR hwn i gofrestru i ymuno â'n grŵp gorchwyl</a:t>
            </a:r>
          </a:p>
        </p:txBody>
      </p:sp>
      <p:sp>
        <p:nvSpPr>
          <p:cNvPr id="8" name="Arrow: Right 7">
            <a:extLst>
              <a:ext uri="{FF2B5EF4-FFF2-40B4-BE49-F238E27FC236}">
                <a16:creationId xmlns:a16="http://schemas.microsoft.com/office/drawing/2014/main" id="{E0E31F52-DFAE-96A7-0133-8515FB1374F7}"/>
              </a:ext>
            </a:extLst>
          </p:cNvPr>
          <p:cNvSpPr/>
          <p:nvPr/>
        </p:nvSpPr>
        <p:spPr>
          <a:xfrm>
            <a:off x="7336777" y="4381500"/>
            <a:ext cx="2667000" cy="1938991"/>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0713A84-2D33-35AA-9C48-18CC8CB47FE2}"/>
              </a:ext>
            </a:extLst>
          </p:cNvPr>
          <p:cNvSpPr txBox="1"/>
          <p:nvPr/>
        </p:nvSpPr>
        <p:spPr>
          <a:xfrm>
            <a:off x="985156" y="6217322"/>
            <a:ext cx="6226823" cy="477054"/>
          </a:xfrm>
          <a:prstGeom prst="rect">
            <a:avLst/>
          </a:prstGeom>
          <a:noFill/>
        </p:spPr>
        <p:txBody>
          <a:bodyPr wrap="square" rtlCol="0">
            <a:spAutoFit/>
          </a:bodyPr>
          <a:lstStyle/>
          <a:p>
            <a:r>
              <a:rPr lang="en-GB" sz="2500" dirty="0">
                <a:solidFill>
                  <a:schemeClr val="bg1"/>
                </a:solidFill>
                <a:latin typeface="Open Sauce Bold" panose="020B0604020202020204" charset="0"/>
              </a:rPr>
              <a:t>(</a:t>
            </a:r>
            <a:r>
              <a:rPr lang="en-GB" sz="2500" dirty="0" err="1">
                <a:solidFill>
                  <a:schemeClr val="bg1"/>
                </a:solidFill>
                <a:latin typeface="Open Sauce Bold" panose="020B0604020202020204" charset="0"/>
              </a:rPr>
              <a:t>Dolen</a:t>
            </a:r>
            <a:r>
              <a:rPr lang="en-GB" sz="2500" dirty="0">
                <a:solidFill>
                  <a:schemeClr val="bg1"/>
                </a:solidFill>
                <a:latin typeface="Open Sauce Bold" panose="020B0604020202020204" charset="0"/>
              </a:rPr>
              <a:t> Cymraeg)</a:t>
            </a:r>
          </a:p>
        </p:txBody>
      </p:sp>
    </p:spTree>
    <p:extLst>
      <p:ext uri="{BB962C8B-B14F-4D97-AF65-F5344CB8AC3E}">
        <p14:creationId xmlns:p14="http://schemas.microsoft.com/office/powerpoint/2010/main" val="453769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A54051535</value>
    </field>
    <field name="Objective-Title">
      <value order="0">240704-RISCA ratings events July 2024 - powerpoint - for web</value>
    </field>
    <field name="Objective-Description">
      <value order="0"/>
    </field>
    <field name="Objective-CreationStamp">
      <value order="0">2024-07-04T13:04:23Z</value>
    </field>
    <field name="Objective-IsApproved">
      <value order="0">false</value>
    </field>
    <field name="Objective-IsPublished">
      <value order="0">true</value>
    </field>
    <field name="Objective-DatePublished">
      <value order="0">2024-07-05T09:49:06Z</value>
    </field>
    <field name="Objective-ModificationStamp">
      <value order="0">2024-07-05T09:49:06Z</value>
    </field>
    <field name="Objective-Owner">
      <value order="0">Mackintosh, Emma (COOG - CIW - Support Services)</value>
    </field>
    <field name="Objective-Path">
      <value order="0">Objective Global Folder:#Business File Plan:WG Organisational Groups:Post April 2024 - Corporate Services &amp; Inspectorates:Corporate Services &amp; Inspectorates (CSI) - Care Inspectorate Wales (CIW):1 - Save:# Inspectorate - Care &amp; Social Services Inspectorate Wales (CSSIW):40 Communications:2024-2025:CIW - RISCA Ratings - 2024-2025:Events</value>
    </field>
    <field name="Objective-Parent">
      <value order="0">Events</value>
    </field>
    <field name="Objective-State">
      <value order="0">Published</value>
    </field>
    <field name="Objective-VersionId">
      <value order="0">vA98587421</value>
    </field>
    <field name="Objective-Version">
      <value order="0">2.0</value>
    </field>
    <field name="Objective-VersionNumber">
      <value order="0">2</value>
    </field>
    <field name="Objective-VersionComment">
      <value order="0"/>
    </field>
    <field name="Objective-FileNumber">
      <value order="0">qA2126870</value>
    </field>
    <field name="Objective-Classification">
      <value order="0">Official - Sensitive</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2668</TotalTime>
  <Words>1126</Words>
  <Application>Microsoft Office PowerPoint</Application>
  <PresentationFormat>Custom</PresentationFormat>
  <Paragraphs>168</Paragraphs>
  <Slides>19</Slides>
  <Notes>19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Open Sauce Semi-Bold</vt:lpstr>
      <vt:lpstr>Open Sauce Bold</vt:lpstr>
      <vt:lpstr>Arial</vt:lpstr>
      <vt:lpstr>Calibri</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ratings for care homes and domiciliary care in Wales</dc:title>
  <dc:creator>Hennessey, Annette (COOG - CIW - Support Services)</dc:creator>
  <cp:lastModifiedBy>Mackintosh, Emma (COOG - CIW - Support Services)</cp:lastModifiedBy>
  <cp:revision>116</cp:revision>
  <dcterms:created xsi:type="dcterms:W3CDTF">2006-08-16T00:00:00Z</dcterms:created>
  <dcterms:modified xsi:type="dcterms:W3CDTF">2024-07-05T10:08:37Z</dcterms:modified>
  <dc:identifier>DAGH6MTPzwY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A54051535</vt:lpwstr>
  </property>
  <property fmtid="{D5CDD505-2E9C-101B-9397-08002B2CF9AE}" pid="4" name="Objective-Title">
    <vt:lpwstr>240704-RISCA ratings events July 2024 - powerpoint - for web</vt:lpwstr>
  </property>
  <property fmtid="{D5CDD505-2E9C-101B-9397-08002B2CF9AE}" pid="5" name="Objective-Description">
    <vt:lpwstr/>
  </property>
  <property fmtid="{D5CDD505-2E9C-101B-9397-08002B2CF9AE}" pid="6" name="Objective-CreationStamp">
    <vt:filetime>2024-07-04T13:04:23Z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2024-07-05T09:49:06Z</vt:filetime>
  </property>
  <property fmtid="{D5CDD505-2E9C-101B-9397-08002B2CF9AE}" pid="10" name="Objective-ModificationStamp">
    <vt:filetime>2024-07-05T09:49:06Z</vt:filetime>
  </property>
  <property fmtid="{D5CDD505-2E9C-101B-9397-08002B2CF9AE}" pid="11" name="Objective-Owner">
    <vt:lpwstr>Mackintosh, Emma (COOG - CIW - Support Services)</vt:lpwstr>
  </property>
  <property fmtid="{D5CDD505-2E9C-101B-9397-08002B2CF9AE}" pid="12" name="Objective-Path">
    <vt:lpwstr>Objective Global Folder:#Business File Plan:WG Organisational Groups:Post April 2024 - Corporate Services &amp; Inspectorates:Corporate Services &amp; Inspectorates (CSI) - Care Inspectorate Wales (CIW):1 - Save:# Inspectorate - Care &amp; Social Services Inspectorate Wales (CSSIW):40 Communications:2024-2025:CIW - RISCA Ratings - 2024-2025:Events</vt:lpwstr>
  </property>
  <property fmtid="{D5CDD505-2E9C-101B-9397-08002B2CF9AE}" pid="13" name="Objective-Parent">
    <vt:lpwstr>Events</vt:lpwstr>
  </property>
  <property fmtid="{D5CDD505-2E9C-101B-9397-08002B2CF9AE}" pid="14" name="Objective-State">
    <vt:lpwstr>Published</vt:lpwstr>
  </property>
  <property fmtid="{D5CDD505-2E9C-101B-9397-08002B2CF9AE}" pid="15" name="Objective-VersionId">
    <vt:lpwstr>vA98587421</vt:lpwstr>
  </property>
  <property fmtid="{D5CDD505-2E9C-101B-9397-08002B2CF9AE}" pid="16" name="Objective-Version">
    <vt:lpwstr>2.0</vt:lpwstr>
  </property>
  <property fmtid="{D5CDD505-2E9C-101B-9397-08002B2CF9AE}" pid="17" name="Objective-VersionNumber">
    <vt:r8>2</vt:r8>
  </property>
  <property fmtid="{D5CDD505-2E9C-101B-9397-08002B2CF9AE}" pid="18" name="Objective-VersionComment">
    <vt:lpwstr/>
  </property>
  <property fmtid="{D5CDD505-2E9C-101B-9397-08002B2CF9AE}" pid="19" name="Objective-FileNumber">
    <vt:lpwstr>qA2126870</vt:lpwstr>
  </property>
  <property fmtid="{D5CDD505-2E9C-101B-9397-08002B2CF9AE}" pid="20" name="Objective-Classification">
    <vt:lpwstr>Official - Sensitive</vt:lpwstr>
  </property>
  <property fmtid="{D5CDD505-2E9C-101B-9397-08002B2CF9AE}" pid="21" name="Objective-Caveats">
    <vt:lpwstr/>
  </property>
  <property fmtid="{D5CDD505-2E9C-101B-9397-08002B2CF9AE}" pid="22" name="Objective-Date Acquired">
    <vt:lpwstr/>
  </property>
  <property fmtid="{D5CDD505-2E9C-101B-9397-08002B2CF9AE}" pid="23" name="Objective-Official Translation">
    <vt:lpwstr/>
  </property>
  <property fmtid="{D5CDD505-2E9C-101B-9397-08002B2CF9AE}" pid="24" name="Objective-Connect Creator">
    <vt:lpwstr/>
  </property>
  <property fmtid="{D5CDD505-2E9C-101B-9397-08002B2CF9AE}" pid="25" name="Objective-Comment">
    <vt:lpwstr/>
  </property>
</Properties>
</file>